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59" r:id="rId3"/>
    <p:sldId id="260" r:id="rId4"/>
    <p:sldId id="256" r:id="rId5"/>
    <p:sldId id="257" r:id="rId6"/>
    <p:sldId id="258" r:id="rId7"/>
    <p:sldId id="266" r:id="rId8"/>
    <p:sldId id="262" r:id="rId9"/>
    <p:sldId id="263"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31297F-6AD2-4F1E-A1FB-2153138F517D}" type="datetimeFigureOut">
              <a:rPr lang="en-US" smtClean="0"/>
              <a:t>4/3/2012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A90770-D2EE-4ED6-AD9F-E19637B0A764}"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31297F-6AD2-4F1E-A1FB-2153138F517D}" type="datetimeFigureOut">
              <a:rPr lang="en-US" smtClean="0"/>
              <a:t>4/3/2012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A90770-D2EE-4ED6-AD9F-E19637B0A764}"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31297F-6AD2-4F1E-A1FB-2153138F517D}" type="datetimeFigureOut">
              <a:rPr lang="en-US" smtClean="0"/>
              <a:t>4/3/2012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A90770-D2EE-4ED6-AD9F-E19637B0A76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31297F-6AD2-4F1E-A1FB-2153138F517D}" type="datetimeFigureOut">
              <a:rPr lang="en-US" smtClean="0"/>
              <a:t>4/3/2012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A90770-D2EE-4ED6-AD9F-E19637B0A76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31297F-6AD2-4F1E-A1FB-2153138F517D}" type="datetimeFigureOut">
              <a:rPr lang="en-US" smtClean="0"/>
              <a:t>4/3/2012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A90770-D2EE-4ED6-AD9F-E19637B0A76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31297F-6AD2-4F1E-A1FB-2153138F517D}" type="datetimeFigureOut">
              <a:rPr lang="en-US" smtClean="0"/>
              <a:t>4/3/2012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A90770-D2EE-4ED6-AD9F-E19637B0A76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31297F-6AD2-4F1E-A1FB-2153138F517D}" type="datetimeFigureOut">
              <a:rPr lang="en-US" smtClean="0"/>
              <a:t>4/3/2012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CA90770-D2EE-4ED6-AD9F-E19637B0A764}"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31297F-6AD2-4F1E-A1FB-2153138F517D}" type="datetimeFigureOut">
              <a:rPr lang="en-US" smtClean="0"/>
              <a:t>4/3/2012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CA90770-D2EE-4ED6-AD9F-E19637B0A764}"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1297F-6AD2-4F1E-A1FB-2153138F517D}" type="datetimeFigureOut">
              <a:rPr lang="en-US" smtClean="0"/>
              <a:t>4/3/2012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CA90770-D2EE-4ED6-AD9F-E19637B0A764}"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31297F-6AD2-4F1E-A1FB-2153138F517D}" type="datetimeFigureOut">
              <a:rPr lang="en-US" smtClean="0"/>
              <a:t>4/3/2012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A90770-D2EE-4ED6-AD9F-E19637B0A764}"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31297F-6AD2-4F1E-A1FB-2153138F517D}" type="datetimeFigureOut">
              <a:rPr lang="en-US" smtClean="0"/>
              <a:t>4/3/2012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A90770-D2EE-4ED6-AD9F-E19637B0A764}" type="slidenum">
              <a:rPr lang="en-US" smtClean="0"/>
              <a:t>‹#›</a:t>
            </a:fld>
            <a:endParaRPr lang="en-US" dirty="0"/>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en-US" dirty="0"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dirty="0"/>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dirty="0"/>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dirty="0"/>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dirty="0"/>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6031297F-6AD2-4F1E-A1FB-2153138F517D}" type="datetimeFigureOut">
              <a:rPr lang="en-US" smtClean="0"/>
              <a:t>4/3/2012</a:t>
            </a:fld>
            <a:endParaRPr lang="en-US" dirty="0"/>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0CA90770-D2EE-4ED6-AD9F-E19637B0A764}"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windows2universe.org/earth/Atmosphere/images/occluded_lg_gif_image.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windows2universe.org/earth/Atmosphere/images/warm-front_lg_gif_image.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 y="228600"/>
            <a:ext cx="9144000" cy="1066800"/>
          </a:xfrm>
        </p:spPr>
        <p:txBody>
          <a:bodyPr/>
          <a:lstStyle/>
          <a:p>
            <a:pPr algn="ctr"/>
            <a:r>
              <a:rPr lang="en-US" sz="1800" b="1" dirty="0" smtClean="0"/>
              <a:t>Do Now: Pretend you are a meteorologist. Write down today’s forecast.</a:t>
            </a:r>
            <a:r>
              <a:rPr lang="en-US" sz="4000" b="1" dirty="0" smtClean="0"/>
              <a:t/>
            </a:r>
            <a:br>
              <a:rPr lang="en-US" sz="4000" b="1" dirty="0" smtClean="0"/>
            </a:br>
            <a:endParaRPr lang="en-US" sz="4000"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0491"/>
            <a:ext cx="6938582" cy="584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917800" y="2667000"/>
            <a:ext cx="2205418" cy="1477328"/>
          </a:xfrm>
          <a:prstGeom prst="rect">
            <a:avLst/>
          </a:prstGeom>
          <a:noFill/>
        </p:spPr>
        <p:txBody>
          <a:bodyPr wrap="square" rtlCol="0">
            <a:spAutoFit/>
          </a:bodyPr>
          <a:lstStyle/>
          <a:p>
            <a:r>
              <a:rPr lang="en-US" b="1" dirty="0" smtClean="0">
                <a:solidFill>
                  <a:schemeClr val="accent3"/>
                </a:solidFill>
              </a:rPr>
              <a:t>Write down tonight’s HW:</a:t>
            </a:r>
          </a:p>
          <a:p>
            <a:r>
              <a:rPr lang="en-US" b="1" dirty="0" smtClean="0"/>
              <a:t>Weather Map- complete sentences</a:t>
            </a:r>
            <a:endParaRPr lang="en-US" b="1" dirty="0"/>
          </a:p>
        </p:txBody>
      </p:sp>
    </p:spTree>
    <p:extLst>
      <p:ext uri="{BB962C8B-B14F-4D97-AF65-F5344CB8AC3E}">
        <p14:creationId xmlns:p14="http://schemas.microsoft.com/office/powerpoint/2010/main" val="304313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4419600" cy="1752600"/>
          </a:xfrm>
        </p:spPr>
        <p:txBody>
          <a:bodyPr/>
          <a:lstStyle/>
          <a:p>
            <a:r>
              <a:rPr lang="en-US" sz="4500" u="sng" smtClean="0">
                <a:solidFill>
                  <a:srgbClr val="00B050"/>
                </a:solidFill>
                <a:latin typeface="Berlin Sans FB Demi" pitchFamily="34" charset="0"/>
              </a:rPr>
              <a:t>Occluded Front</a:t>
            </a:r>
          </a:p>
        </p:txBody>
      </p:sp>
      <p:sp>
        <p:nvSpPr>
          <p:cNvPr id="3" name="Content Placeholder 2"/>
          <p:cNvSpPr>
            <a:spLocks noGrp="1"/>
          </p:cNvSpPr>
          <p:nvPr>
            <p:ph idx="1"/>
          </p:nvPr>
        </p:nvSpPr>
        <p:spPr>
          <a:xfrm>
            <a:off x="-27709" y="1219200"/>
            <a:ext cx="4876800" cy="5604164"/>
          </a:xfrm>
        </p:spPr>
        <p:txBody>
          <a:bodyPr>
            <a:normAutofit fontScale="92500" lnSpcReduction="20000"/>
          </a:bodyPr>
          <a:lstStyle/>
          <a:p>
            <a:pPr>
              <a:defRPr/>
            </a:pPr>
            <a:r>
              <a:rPr lang="en-US" sz="4200" b="1" dirty="0" smtClean="0">
                <a:solidFill>
                  <a:srgbClr val="92D050"/>
                </a:solidFill>
              </a:rPr>
              <a:t>Warm air pushed </a:t>
            </a:r>
            <a:br>
              <a:rPr lang="en-US" sz="4200" b="1" dirty="0" smtClean="0">
                <a:solidFill>
                  <a:srgbClr val="92D050"/>
                </a:solidFill>
              </a:rPr>
            </a:br>
            <a:r>
              <a:rPr lang="en-US" sz="4200" b="1" dirty="0" smtClean="0">
                <a:solidFill>
                  <a:srgbClr val="92D050"/>
                </a:solidFill>
              </a:rPr>
              <a:t>above surface </a:t>
            </a:r>
            <a:r>
              <a:rPr lang="en-US" sz="4200" dirty="0" smtClean="0"/>
              <a:t>by </a:t>
            </a:r>
            <a:br>
              <a:rPr lang="en-US" sz="4200" dirty="0" smtClean="0"/>
            </a:br>
            <a:r>
              <a:rPr lang="en-US" sz="4200" dirty="0" smtClean="0"/>
              <a:t>cooler air (</a:t>
            </a:r>
            <a:r>
              <a:rPr lang="en-US" sz="4200" b="1" dirty="0" smtClean="0">
                <a:solidFill>
                  <a:srgbClr val="99CCFF"/>
                </a:solidFill>
              </a:rPr>
              <a:t>cold </a:t>
            </a:r>
            <a:br>
              <a:rPr lang="en-US" sz="4200" b="1" dirty="0" smtClean="0">
                <a:solidFill>
                  <a:srgbClr val="99CCFF"/>
                </a:solidFill>
              </a:rPr>
            </a:br>
            <a:r>
              <a:rPr lang="en-US" sz="4200" b="1" dirty="0" smtClean="0">
                <a:solidFill>
                  <a:srgbClr val="99CCFF"/>
                </a:solidFill>
              </a:rPr>
              <a:t>front</a:t>
            </a:r>
            <a:r>
              <a:rPr lang="en-US" sz="4200" dirty="0" smtClean="0"/>
              <a:t>) </a:t>
            </a:r>
            <a:r>
              <a:rPr lang="en-US" sz="4200" b="1" dirty="0" smtClean="0">
                <a:solidFill>
                  <a:srgbClr val="EBFC10"/>
                </a:solidFill>
              </a:rPr>
              <a:t>closing in </a:t>
            </a:r>
            <a:r>
              <a:rPr lang="en-US" sz="4200" dirty="0" smtClean="0"/>
              <a:t/>
            </a:r>
            <a:br>
              <a:rPr lang="en-US" sz="4200" dirty="0" smtClean="0"/>
            </a:br>
            <a:r>
              <a:rPr lang="en-US" sz="4200" dirty="0" smtClean="0"/>
              <a:t>from both sides. </a:t>
            </a:r>
          </a:p>
          <a:p>
            <a:pPr>
              <a:defRPr/>
            </a:pPr>
            <a:r>
              <a:rPr lang="en-US" sz="4200" dirty="0" smtClean="0"/>
              <a:t>Brings </a:t>
            </a:r>
            <a:r>
              <a:rPr lang="en-US" sz="4200" b="1" dirty="0" smtClean="0">
                <a:solidFill>
                  <a:schemeClr val="accent3">
                    <a:lumMod val="50000"/>
                  </a:schemeClr>
                </a:solidFill>
              </a:rPr>
              <a:t>thunder</a:t>
            </a:r>
            <a:r>
              <a:rPr lang="en-US" sz="4200" dirty="0" smtClean="0"/>
              <a:t> &amp; </a:t>
            </a:r>
            <a:r>
              <a:rPr lang="en-US" sz="4200" b="1" dirty="0" smtClean="0">
                <a:solidFill>
                  <a:schemeClr val="accent3">
                    <a:lumMod val="50000"/>
                  </a:schemeClr>
                </a:solidFill>
              </a:rPr>
              <a:t>drying</a:t>
            </a:r>
            <a:r>
              <a:rPr lang="en-US" sz="4200" dirty="0" smtClean="0"/>
              <a:t>.</a:t>
            </a:r>
          </a:p>
          <a:p>
            <a:pPr>
              <a:defRPr/>
            </a:pPr>
            <a:endParaRPr lang="en-US" sz="4000" dirty="0"/>
          </a:p>
        </p:txBody>
      </p:sp>
      <p:pic>
        <p:nvPicPr>
          <p:cNvPr id="9220" name="Picture 2" descr="http://www.windows2universe.org/earth/Atmosphere/images/occluded_sm.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28600"/>
            <a:ext cx="4179888"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6578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0782" y="0"/>
            <a:ext cx="4419600" cy="1752600"/>
          </a:xfrm>
        </p:spPr>
        <p:txBody>
          <a:bodyPr/>
          <a:lstStyle/>
          <a:p>
            <a:r>
              <a:rPr lang="en-US" sz="4500" u="sng" smtClean="0">
                <a:solidFill>
                  <a:srgbClr val="7030A0"/>
                </a:solidFill>
                <a:latin typeface="Berlin Sans FB Demi" pitchFamily="34" charset="0"/>
              </a:rPr>
              <a:t>Stationary Front</a:t>
            </a:r>
          </a:p>
        </p:txBody>
      </p:sp>
      <p:sp>
        <p:nvSpPr>
          <p:cNvPr id="3" name="Content Placeholder 2"/>
          <p:cNvSpPr>
            <a:spLocks noGrp="1"/>
          </p:cNvSpPr>
          <p:nvPr>
            <p:ph idx="1"/>
          </p:nvPr>
        </p:nvSpPr>
        <p:spPr>
          <a:xfrm>
            <a:off x="0" y="1676400"/>
            <a:ext cx="4800600" cy="5181600"/>
          </a:xfrm>
        </p:spPr>
        <p:txBody>
          <a:bodyPr>
            <a:normAutofit/>
          </a:bodyPr>
          <a:lstStyle/>
          <a:p>
            <a:pPr>
              <a:defRPr/>
            </a:pPr>
            <a:r>
              <a:rPr lang="en-US" sz="3600" dirty="0" smtClean="0"/>
              <a:t>Boundaries </a:t>
            </a:r>
            <a:br>
              <a:rPr lang="en-US" sz="3600" dirty="0" smtClean="0"/>
            </a:br>
            <a:r>
              <a:rPr lang="en-US" sz="3600" dirty="0" smtClean="0"/>
              <a:t>between </a:t>
            </a:r>
            <a:r>
              <a:rPr lang="en-US" sz="3600" b="1" dirty="0" smtClean="0">
                <a:solidFill>
                  <a:schemeClr val="accent4">
                    <a:lumMod val="60000"/>
                    <a:lumOff val="40000"/>
                  </a:schemeClr>
                </a:solidFill>
              </a:rPr>
              <a:t>air </a:t>
            </a:r>
            <a:br>
              <a:rPr lang="en-US" sz="3600" b="1" dirty="0" smtClean="0">
                <a:solidFill>
                  <a:schemeClr val="accent4">
                    <a:lumMod val="60000"/>
                    <a:lumOff val="40000"/>
                  </a:schemeClr>
                </a:solidFill>
              </a:rPr>
            </a:br>
            <a:r>
              <a:rPr lang="en-US" sz="3600" b="1" dirty="0" smtClean="0">
                <a:solidFill>
                  <a:schemeClr val="accent4">
                    <a:lumMod val="60000"/>
                    <a:lumOff val="40000"/>
                  </a:schemeClr>
                </a:solidFill>
              </a:rPr>
              <a:t>masses that are </a:t>
            </a:r>
            <a:br>
              <a:rPr lang="en-US" sz="3600" b="1" dirty="0" smtClean="0">
                <a:solidFill>
                  <a:schemeClr val="accent4">
                    <a:lumMod val="60000"/>
                    <a:lumOff val="40000"/>
                  </a:schemeClr>
                </a:solidFill>
              </a:rPr>
            </a:br>
            <a:r>
              <a:rPr lang="en-US" sz="3600" b="1" dirty="0" smtClean="0">
                <a:solidFill>
                  <a:schemeClr val="accent4">
                    <a:lumMod val="60000"/>
                    <a:lumOff val="40000"/>
                  </a:schemeClr>
                </a:solidFill>
              </a:rPr>
              <a:t>not moving</a:t>
            </a:r>
            <a:r>
              <a:rPr lang="en-US" sz="3600" dirty="0" smtClean="0"/>
              <a:t>. </a:t>
            </a:r>
          </a:p>
          <a:p>
            <a:pPr>
              <a:defRPr/>
            </a:pPr>
            <a:r>
              <a:rPr lang="en-US" sz="3600" dirty="0" smtClean="0"/>
              <a:t>Usually brings </a:t>
            </a:r>
            <a:r>
              <a:rPr lang="en-US" sz="3600" b="1" dirty="0" smtClean="0">
                <a:solidFill>
                  <a:srgbClr val="CC00FF"/>
                </a:solidFill>
              </a:rPr>
              <a:t>clouds</a:t>
            </a:r>
            <a:r>
              <a:rPr lang="en-US" sz="3600" dirty="0" smtClean="0"/>
              <a:t/>
            </a:r>
            <a:br>
              <a:rPr lang="en-US" sz="3600" dirty="0" smtClean="0"/>
            </a:br>
            <a:r>
              <a:rPr lang="en-US" sz="3600" dirty="0" smtClean="0"/>
              <a:t> &amp; </a:t>
            </a:r>
            <a:r>
              <a:rPr lang="en-US" sz="3600" b="1" dirty="0" smtClean="0">
                <a:solidFill>
                  <a:srgbClr val="CC00FF"/>
                </a:solidFill>
              </a:rPr>
              <a:t>precipitation</a:t>
            </a:r>
            <a:r>
              <a:rPr lang="en-US" sz="3600" dirty="0" smtClean="0"/>
              <a:t>. </a:t>
            </a:r>
          </a:p>
          <a:p>
            <a:pPr>
              <a:defRPr/>
            </a:pPr>
            <a:endParaRPr lang="en-US" sz="4000" dirty="0"/>
          </a:p>
        </p:txBody>
      </p:sp>
      <p:pic>
        <p:nvPicPr>
          <p:cNvPr id="10244" name="Picture 2" descr="http://www.windows2universe.org/earth/Atmosphere/images/stationary_s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3855"/>
            <a:ext cx="4343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3572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Program Files\Microsoft Office\MEDIA\CAGCAT10\j0299587.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36" y="0"/>
            <a:ext cx="4825619"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905000" y="4419600"/>
            <a:ext cx="7117180" cy="1470025"/>
          </a:xfrm>
        </p:spPr>
        <p:txBody>
          <a:bodyPr/>
          <a:lstStyle/>
          <a:p>
            <a:pPr algn="ctr"/>
            <a:r>
              <a:rPr lang="en-US" dirty="0" smtClean="0">
                <a:latin typeface="Baveuse" pitchFamily="2" charset="0"/>
              </a:rPr>
              <a:t>Air Masses and Fronts</a:t>
            </a:r>
            <a:endParaRPr lang="en-US" dirty="0">
              <a:latin typeface="Baveuse" pitchFamily="2" charset="0"/>
            </a:endParaRPr>
          </a:p>
        </p:txBody>
      </p:sp>
      <p:sp>
        <p:nvSpPr>
          <p:cNvPr id="3" name="Subtitle 2"/>
          <p:cNvSpPr>
            <a:spLocks noGrp="1"/>
          </p:cNvSpPr>
          <p:nvPr>
            <p:ph type="subTitle" idx="1"/>
          </p:nvPr>
        </p:nvSpPr>
        <p:spPr>
          <a:xfrm>
            <a:off x="914400" y="5867400"/>
            <a:ext cx="7117180" cy="861420"/>
          </a:xfrm>
        </p:spPr>
        <p:txBody>
          <a:bodyPr/>
          <a:lstStyle/>
          <a:p>
            <a:pPr algn="r"/>
            <a:r>
              <a:rPr lang="en-US" dirty="0" smtClean="0">
                <a:latin typeface="Baveuse" pitchFamily="2" charset="0"/>
              </a:rPr>
              <a:t>How do they affect weather?</a:t>
            </a:r>
            <a:endParaRPr lang="en-US" dirty="0">
              <a:latin typeface="Baveuse" pitchFamily="2" charset="0"/>
            </a:endParaRPr>
          </a:p>
        </p:txBody>
      </p:sp>
    </p:spTree>
    <p:extLst>
      <p:ext uri="{BB962C8B-B14F-4D97-AF65-F5344CB8AC3E}">
        <p14:creationId xmlns:p14="http://schemas.microsoft.com/office/powerpoint/2010/main" val="3328877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6" y="-76196"/>
            <a:ext cx="5072634" cy="3440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3360" y="3417570"/>
            <a:ext cx="5120640" cy="3440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3378089"/>
            <a:ext cx="3713014" cy="3416320"/>
          </a:xfrm>
          <a:prstGeom prst="rect">
            <a:avLst/>
          </a:prstGeom>
          <a:noFill/>
        </p:spPr>
        <p:txBody>
          <a:bodyPr wrap="square" rtlCol="0">
            <a:spAutoFit/>
          </a:bodyPr>
          <a:lstStyle/>
          <a:p>
            <a:r>
              <a:rPr lang="en-US" dirty="0" smtClean="0"/>
              <a:t>-What time of the year do you think these maps are from? How do you know?</a:t>
            </a:r>
          </a:p>
          <a:p>
            <a:r>
              <a:rPr lang="en-US" dirty="0" smtClean="0"/>
              <a:t>-What states look the same in both maps?</a:t>
            </a:r>
          </a:p>
          <a:p>
            <a:r>
              <a:rPr lang="en-US" dirty="0" smtClean="0"/>
              <a:t>-Which states look different in each map?</a:t>
            </a:r>
          </a:p>
          <a:p>
            <a:r>
              <a:rPr lang="en-US" dirty="0" smtClean="0"/>
              <a:t>-Which states/regions do you think of as being warm/temperate?</a:t>
            </a:r>
          </a:p>
          <a:p>
            <a:r>
              <a:rPr lang="en-US" dirty="0" smtClean="0"/>
              <a:t>-Which states/regions do you think of as getting really cold?</a:t>
            </a:r>
            <a:endParaRPr lang="en-US" dirty="0"/>
          </a:p>
        </p:txBody>
      </p:sp>
      <p:sp>
        <p:nvSpPr>
          <p:cNvPr id="3" name="TextBox 2"/>
          <p:cNvSpPr txBox="1"/>
          <p:nvPr/>
        </p:nvSpPr>
        <p:spPr>
          <a:xfrm>
            <a:off x="5562600" y="533400"/>
            <a:ext cx="3048000" cy="2862322"/>
          </a:xfrm>
          <a:prstGeom prst="rect">
            <a:avLst/>
          </a:prstGeom>
          <a:noFill/>
        </p:spPr>
        <p:txBody>
          <a:bodyPr wrap="square" rtlCol="0">
            <a:spAutoFit/>
          </a:bodyPr>
          <a:lstStyle/>
          <a:p>
            <a:r>
              <a:rPr lang="en-US" dirty="0" smtClean="0"/>
              <a:t>-Which states/regions do you think of as getting a lot of rain? Which states/regions do you think of as being dry?</a:t>
            </a:r>
          </a:p>
          <a:p>
            <a:r>
              <a:rPr lang="en-US" dirty="0" smtClean="0"/>
              <a:t>-What’s the difference between states that are next to water and those that are inland?</a:t>
            </a:r>
            <a:endParaRPr lang="en-US" dirty="0"/>
          </a:p>
        </p:txBody>
      </p:sp>
    </p:spTree>
    <p:extLst>
      <p:ext uri="{BB962C8B-B14F-4D97-AF65-F5344CB8AC3E}">
        <p14:creationId xmlns:p14="http://schemas.microsoft.com/office/powerpoint/2010/main" val="346644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9545" y="3"/>
            <a:ext cx="4800600" cy="3420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36" y="3442763"/>
            <a:ext cx="4801016" cy="3422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 y="1110052"/>
            <a:ext cx="3581400" cy="1200329"/>
          </a:xfrm>
          <a:prstGeom prst="rect">
            <a:avLst/>
          </a:prstGeom>
          <a:noFill/>
        </p:spPr>
        <p:txBody>
          <a:bodyPr wrap="square" rtlCol="0">
            <a:spAutoFit/>
          </a:bodyPr>
          <a:lstStyle/>
          <a:p>
            <a:r>
              <a:rPr lang="en-US" dirty="0" smtClean="0"/>
              <a:t>-What symbols do you recognize?</a:t>
            </a:r>
          </a:p>
          <a:p>
            <a:r>
              <a:rPr lang="en-US" dirty="0" smtClean="0"/>
              <a:t>-What do those symbols mean? How do you know?</a:t>
            </a:r>
          </a:p>
        </p:txBody>
      </p:sp>
      <p:sp>
        <p:nvSpPr>
          <p:cNvPr id="5" name="TextBox 4"/>
          <p:cNvSpPr txBox="1"/>
          <p:nvPr/>
        </p:nvSpPr>
        <p:spPr>
          <a:xfrm>
            <a:off x="4953000" y="3733800"/>
            <a:ext cx="3124200" cy="2031325"/>
          </a:xfrm>
          <a:prstGeom prst="rect">
            <a:avLst/>
          </a:prstGeom>
          <a:noFill/>
        </p:spPr>
        <p:txBody>
          <a:bodyPr wrap="square" rtlCol="0">
            <a:spAutoFit/>
          </a:bodyPr>
          <a:lstStyle/>
          <a:p>
            <a:r>
              <a:rPr lang="en-US" dirty="0" smtClean="0"/>
              <a:t>-What’s the difference between these two maps?</a:t>
            </a:r>
          </a:p>
          <a:p>
            <a:r>
              <a:rPr lang="en-US" dirty="0" smtClean="0"/>
              <a:t>-What do the red and blue lines mean?</a:t>
            </a:r>
          </a:p>
          <a:p>
            <a:r>
              <a:rPr lang="en-US" dirty="0" smtClean="0"/>
              <a:t>-What do you think the H’s and L’s mean?</a:t>
            </a:r>
            <a:endParaRPr lang="en-US" dirty="0"/>
          </a:p>
        </p:txBody>
      </p:sp>
    </p:spTree>
    <p:extLst>
      <p:ext uri="{BB962C8B-B14F-4D97-AF65-F5344CB8AC3E}">
        <p14:creationId xmlns:p14="http://schemas.microsoft.com/office/powerpoint/2010/main" val="2097592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6000" dirty="0" smtClean="0">
                <a:latin typeface="Baveuse" pitchFamily="2" charset="0"/>
              </a:rPr>
              <a:t>Air Masses</a:t>
            </a:r>
            <a:endParaRPr lang="en-US" sz="6000" dirty="0">
              <a:latin typeface="Baveuse" pitchFamily="2" charset="0"/>
            </a:endParaRPr>
          </a:p>
        </p:txBody>
      </p:sp>
      <p:sp>
        <p:nvSpPr>
          <p:cNvPr id="6" name="TextBox 5"/>
          <p:cNvSpPr txBox="1"/>
          <p:nvPr/>
        </p:nvSpPr>
        <p:spPr>
          <a:xfrm>
            <a:off x="685800" y="1676400"/>
            <a:ext cx="7391400" cy="5078313"/>
          </a:xfrm>
          <a:prstGeom prst="rect">
            <a:avLst/>
          </a:prstGeom>
          <a:noFill/>
        </p:spPr>
        <p:txBody>
          <a:bodyPr wrap="square" rtlCol="0">
            <a:spAutoFit/>
          </a:bodyPr>
          <a:lstStyle/>
          <a:p>
            <a:r>
              <a:rPr lang="en-US" sz="3600" dirty="0" smtClean="0"/>
              <a:t>Someone once said, “If you don’t like the weather in Texas, wait a minute, it will change!” Changes in weather are caused by the movement of air masses. An </a:t>
            </a:r>
            <a:r>
              <a:rPr lang="en-US" sz="3600" b="1" dirty="0" smtClean="0">
                <a:solidFill>
                  <a:schemeClr val="accent4"/>
                </a:solidFill>
              </a:rPr>
              <a:t>air mass</a:t>
            </a:r>
            <a:r>
              <a:rPr lang="en-US" sz="3600" dirty="0" smtClean="0"/>
              <a:t> is a large body of air that has the same temperature and moisture throughout.</a:t>
            </a:r>
            <a:endParaRPr lang="en-US" sz="3600" dirty="0"/>
          </a:p>
        </p:txBody>
      </p:sp>
    </p:spTree>
    <p:extLst>
      <p:ext uri="{BB962C8B-B14F-4D97-AF65-F5344CB8AC3E}">
        <p14:creationId xmlns:p14="http://schemas.microsoft.com/office/powerpoint/2010/main" val="3529520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 y="0"/>
            <a:ext cx="5861685" cy="4792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5486400"/>
            <a:ext cx="6934200" cy="1200329"/>
          </a:xfrm>
          <a:prstGeom prst="rect">
            <a:avLst/>
          </a:prstGeom>
          <a:noFill/>
        </p:spPr>
        <p:txBody>
          <a:bodyPr wrap="square" rtlCol="0">
            <a:spAutoFit/>
          </a:bodyPr>
          <a:lstStyle/>
          <a:p>
            <a:r>
              <a:rPr lang="en-US" b="1" dirty="0" smtClean="0"/>
              <a:t>C= continental, forms over continents</a:t>
            </a:r>
          </a:p>
          <a:p>
            <a:r>
              <a:rPr lang="en-US" b="1" dirty="0" smtClean="0"/>
              <a:t>M=Maritime, forms over water</a:t>
            </a:r>
          </a:p>
          <a:p>
            <a:r>
              <a:rPr lang="en-US" b="1" dirty="0" smtClean="0"/>
              <a:t>P= Polar, forms over polar regions</a:t>
            </a:r>
          </a:p>
          <a:p>
            <a:r>
              <a:rPr lang="en-US" b="1" dirty="0" smtClean="0"/>
              <a:t>T= Tropical, forms over tropical regions.</a:t>
            </a:r>
            <a:endParaRPr lang="en-US" b="1" dirty="0"/>
          </a:p>
        </p:txBody>
      </p:sp>
      <p:sp>
        <p:nvSpPr>
          <p:cNvPr id="3" name="TextBox 2"/>
          <p:cNvSpPr txBox="1"/>
          <p:nvPr/>
        </p:nvSpPr>
        <p:spPr>
          <a:xfrm>
            <a:off x="6172200" y="304800"/>
            <a:ext cx="2590800" cy="3416320"/>
          </a:xfrm>
          <a:prstGeom prst="rect">
            <a:avLst/>
          </a:prstGeom>
          <a:noFill/>
        </p:spPr>
        <p:txBody>
          <a:bodyPr wrap="square" rtlCol="0">
            <a:spAutoFit/>
          </a:bodyPr>
          <a:lstStyle/>
          <a:p>
            <a:r>
              <a:rPr lang="en-US" sz="2000" b="1" dirty="0" smtClean="0">
                <a:solidFill>
                  <a:schemeClr val="tx2"/>
                </a:solidFill>
              </a:rPr>
              <a:t>Where do air masses get their characteristics?</a:t>
            </a:r>
          </a:p>
          <a:p>
            <a:endParaRPr lang="en-US" sz="2000" dirty="0" smtClean="0"/>
          </a:p>
          <a:p>
            <a:r>
              <a:rPr lang="en-US" sz="2000" dirty="0" smtClean="0"/>
              <a:t>The moisture and temperature of an air mass comes from the area over which it forms</a:t>
            </a:r>
          </a:p>
          <a:p>
            <a:pPr marL="285750" indent="-285750">
              <a:buFont typeface="Arial" pitchFamily="34" charset="0"/>
              <a:buChar char="•"/>
            </a:pPr>
            <a:endParaRPr lang="en-US" dirty="0" smtClean="0"/>
          </a:p>
          <a:p>
            <a:endParaRPr lang="en-US" dirty="0"/>
          </a:p>
        </p:txBody>
      </p:sp>
    </p:spTree>
    <p:extLst>
      <p:ext uri="{BB962C8B-B14F-4D97-AF65-F5344CB8AC3E}">
        <p14:creationId xmlns:p14="http://schemas.microsoft.com/office/powerpoint/2010/main" val="1516819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solidFill>
              </a:rPr>
              <a:t>FRONTS</a:t>
            </a:r>
            <a:br>
              <a:rPr lang="en-US" b="1" dirty="0" smtClean="0">
                <a:solidFill>
                  <a:schemeClr val="accent4"/>
                </a:solidFill>
              </a:rPr>
            </a:br>
            <a:r>
              <a:rPr lang="en-US" b="1" dirty="0" smtClean="0">
                <a:solidFill>
                  <a:schemeClr val="accent4"/>
                </a:solidFill>
              </a:rPr>
              <a:t>	</a:t>
            </a:r>
            <a:endParaRPr lang="en-US" b="1" dirty="0">
              <a:solidFill>
                <a:schemeClr val="accent4"/>
              </a:solidFill>
            </a:endParaRPr>
          </a:p>
        </p:txBody>
      </p:sp>
      <p:sp>
        <p:nvSpPr>
          <p:cNvPr id="3" name="Text Placeholder 2"/>
          <p:cNvSpPr>
            <a:spLocks noGrp="1"/>
          </p:cNvSpPr>
          <p:nvPr>
            <p:ph type="body" sz="half" idx="2"/>
          </p:nvPr>
        </p:nvSpPr>
        <p:spPr>
          <a:xfrm>
            <a:off x="0" y="2500312"/>
            <a:ext cx="4490829" cy="4357688"/>
          </a:xfrm>
        </p:spPr>
        <p:txBody>
          <a:bodyPr>
            <a:noAutofit/>
          </a:bodyPr>
          <a:lstStyle/>
          <a:p>
            <a:r>
              <a:rPr lang="en-US" sz="2400" dirty="0" smtClean="0"/>
              <a:t>Air masses that form from different areas often do not mix. The reason is that there are different densities between the air mass. Less dense warm air will generally rise over denser cold air. The area where two different air masses meet is called a </a:t>
            </a:r>
            <a:r>
              <a:rPr lang="en-US" sz="2400" b="1" dirty="0" smtClean="0">
                <a:solidFill>
                  <a:schemeClr val="accent4"/>
                </a:solidFill>
              </a:rPr>
              <a:t>front</a:t>
            </a:r>
            <a:r>
              <a:rPr lang="en-US" sz="2400" dirty="0" smtClean="0"/>
              <a:t>.</a:t>
            </a:r>
            <a:endParaRPr lang="en-US" sz="2400" dirty="0"/>
          </a:p>
        </p:txBody>
      </p:sp>
      <p:sp>
        <p:nvSpPr>
          <p:cNvPr id="4" name="Picture Placeholder 3"/>
          <p:cNvSpPr>
            <a:spLocks noGrp="1"/>
          </p:cNvSpPr>
          <p:nvPr>
            <p:ph type="pic" sz="quarter" idx="14"/>
          </p:nvPr>
        </p:nvSpPr>
        <p:spPr/>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8927" y="2000250"/>
            <a:ext cx="3810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419600" y="4857750"/>
            <a:ext cx="4648200" cy="1877437"/>
          </a:xfrm>
          <a:prstGeom prst="rect">
            <a:avLst/>
          </a:prstGeom>
          <a:noFill/>
        </p:spPr>
        <p:txBody>
          <a:bodyPr wrap="square" rtlCol="0">
            <a:spAutoFit/>
          </a:bodyPr>
          <a:lstStyle/>
          <a:p>
            <a:r>
              <a:rPr lang="en-US" sz="2000" b="1" dirty="0" smtClean="0">
                <a:solidFill>
                  <a:schemeClr val="accent4"/>
                </a:solidFill>
              </a:rPr>
              <a:t>There are 4 types of fronts:</a:t>
            </a:r>
          </a:p>
          <a:p>
            <a:r>
              <a:rPr lang="en-US" sz="2400" dirty="0" smtClean="0"/>
              <a:t>-cold</a:t>
            </a:r>
          </a:p>
          <a:p>
            <a:r>
              <a:rPr lang="en-US" sz="2400" dirty="0" smtClean="0"/>
              <a:t>-warm</a:t>
            </a:r>
          </a:p>
          <a:p>
            <a:r>
              <a:rPr lang="en-US" sz="2400" dirty="0" smtClean="0"/>
              <a:t>-stationary</a:t>
            </a:r>
          </a:p>
          <a:p>
            <a:r>
              <a:rPr lang="en-US" sz="2400" dirty="0" smtClean="0"/>
              <a:t>-occluded</a:t>
            </a:r>
            <a:endParaRPr lang="en-US" sz="2400" dirty="0"/>
          </a:p>
        </p:txBody>
      </p:sp>
    </p:spTree>
    <p:extLst>
      <p:ext uri="{BB962C8B-B14F-4D97-AF65-F5344CB8AC3E}">
        <p14:creationId xmlns:p14="http://schemas.microsoft.com/office/powerpoint/2010/main" val="2402397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4419600" cy="1219200"/>
          </a:xfrm>
        </p:spPr>
        <p:txBody>
          <a:bodyPr/>
          <a:lstStyle/>
          <a:p>
            <a:r>
              <a:rPr lang="en-US" sz="5500" u="sng" dirty="0" smtClean="0">
                <a:solidFill>
                  <a:srgbClr val="00B0F0"/>
                </a:solidFill>
                <a:latin typeface="Berlin Sans FB Demi" pitchFamily="34" charset="0"/>
              </a:rPr>
              <a:t>Cold Front</a:t>
            </a:r>
          </a:p>
        </p:txBody>
      </p:sp>
      <p:sp>
        <p:nvSpPr>
          <p:cNvPr id="7171" name="Content Placeholder 2"/>
          <p:cNvSpPr>
            <a:spLocks noGrp="1"/>
          </p:cNvSpPr>
          <p:nvPr>
            <p:ph idx="1"/>
          </p:nvPr>
        </p:nvSpPr>
        <p:spPr>
          <a:xfrm>
            <a:off x="0" y="1676400"/>
            <a:ext cx="4572000" cy="5181600"/>
          </a:xfrm>
        </p:spPr>
        <p:txBody>
          <a:bodyPr>
            <a:normAutofit/>
          </a:bodyPr>
          <a:lstStyle/>
          <a:p>
            <a:r>
              <a:rPr lang="en-US" sz="2800" b="1" dirty="0" smtClean="0">
                <a:solidFill>
                  <a:srgbClr val="10E6FC"/>
                </a:solidFill>
              </a:rPr>
              <a:t>Dense cold air </a:t>
            </a:r>
            <a:br>
              <a:rPr lang="en-US" sz="2800" b="1" dirty="0" smtClean="0">
                <a:solidFill>
                  <a:srgbClr val="10E6FC"/>
                </a:solidFill>
              </a:rPr>
            </a:br>
            <a:r>
              <a:rPr lang="en-US" sz="2800" dirty="0" smtClean="0"/>
              <a:t>rapidly replaces </a:t>
            </a:r>
            <a:br>
              <a:rPr lang="en-US" sz="2800" dirty="0" smtClean="0"/>
            </a:br>
            <a:r>
              <a:rPr lang="en-US" sz="2800" dirty="0" smtClean="0"/>
              <a:t>warm air.</a:t>
            </a:r>
          </a:p>
          <a:p>
            <a:r>
              <a:rPr lang="en-US" sz="2800" b="1" dirty="0" smtClean="0">
                <a:solidFill>
                  <a:srgbClr val="0070C0"/>
                </a:solidFill>
              </a:rPr>
              <a:t>Triangles</a:t>
            </a:r>
            <a:r>
              <a:rPr lang="en-US" sz="2800" dirty="0" smtClean="0"/>
              <a:t> point to</a:t>
            </a:r>
            <a:br>
              <a:rPr lang="en-US" sz="2800" dirty="0" smtClean="0"/>
            </a:br>
            <a:r>
              <a:rPr lang="en-US" sz="2800" b="1" dirty="0" smtClean="0">
                <a:solidFill>
                  <a:srgbClr val="0070C0"/>
                </a:solidFill>
              </a:rPr>
              <a:t>direction front is</a:t>
            </a:r>
            <a:br>
              <a:rPr lang="en-US" sz="2800" b="1" dirty="0" smtClean="0">
                <a:solidFill>
                  <a:srgbClr val="0070C0"/>
                </a:solidFill>
              </a:rPr>
            </a:br>
            <a:r>
              <a:rPr lang="en-US" sz="2800" b="1" dirty="0" smtClean="0">
                <a:solidFill>
                  <a:srgbClr val="0070C0"/>
                </a:solidFill>
              </a:rPr>
              <a:t> moving. </a:t>
            </a:r>
          </a:p>
          <a:p>
            <a:r>
              <a:rPr lang="en-US" sz="2800" dirty="0" smtClean="0"/>
              <a:t>Bring </a:t>
            </a:r>
            <a:r>
              <a:rPr lang="en-US" sz="2800" b="1" dirty="0" smtClean="0">
                <a:solidFill>
                  <a:srgbClr val="99CCFF"/>
                </a:solidFill>
              </a:rPr>
              <a:t>low pressure, showers, thunderstorms.</a:t>
            </a:r>
          </a:p>
          <a:p>
            <a:endParaRPr lang="en-US" sz="8000" dirty="0" smtClean="0"/>
          </a:p>
        </p:txBody>
      </p:sp>
      <p:pic>
        <p:nvPicPr>
          <p:cNvPr id="7172" name="Picture 4" descr="http://www.windows2universe.org/earth/Atmosphere/images/cold-front_s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2125" y="20782"/>
            <a:ext cx="484187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1383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4419600" cy="1752600"/>
          </a:xfrm>
        </p:spPr>
        <p:txBody>
          <a:bodyPr/>
          <a:lstStyle/>
          <a:p>
            <a:r>
              <a:rPr lang="en-US" sz="5500" u="sng" smtClean="0">
                <a:solidFill>
                  <a:srgbClr val="FF0000"/>
                </a:solidFill>
                <a:latin typeface="Berlin Sans FB Demi" pitchFamily="34" charset="0"/>
              </a:rPr>
              <a:t>Warm Front</a:t>
            </a:r>
          </a:p>
        </p:txBody>
      </p:sp>
      <p:sp>
        <p:nvSpPr>
          <p:cNvPr id="8195" name="Content Placeholder 2"/>
          <p:cNvSpPr>
            <a:spLocks noGrp="1"/>
          </p:cNvSpPr>
          <p:nvPr>
            <p:ph idx="1"/>
          </p:nvPr>
        </p:nvSpPr>
        <p:spPr>
          <a:xfrm>
            <a:off x="0" y="1447800"/>
            <a:ext cx="4343400" cy="5410200"/>
          </a:xfrm>
        </p:spPr>
        <p:txBody>
          <a:bodyPr>
            <a:normAutofit fontScale="77500" lnSpcReduction="20000"/>
          </a:bodyPr>
          <a:lstStyle/>
          <a:p>
            <a:r>
              <a:rPr lang="en-US" sz="4500" b="1" dirty="0" smtClean="0">
                <a:solidFill>
                  <a:srgbClr val="CC0099"/>
                </a:solidFill>
              </a:rPr>
              <a:t>Slower</a:t>
            </a:r>
            <a:r>
              <a:rPr lang="en-US" sz="4500" dirty="0" smtClean="0"/>
              <a:t> moving </a:t>
            </a:r>
          </a:p>
          <a:p>
            <a:r>
              <a:rPr lang="en-US" sz="4500" dirty="0" smtClean="0"/>
              <a:t>Brings </a:t>
            </a:r>
            <a:r>
              <a:rPr lang="en-US" sz="4500" b="1" dirty="0" smtClean="0">
                <a:solidFill>
                  <a:srgbClr val="C00000"/>
                </a:solidFill>
              </a:rPr>
              <a:t>rainfall &amp;</a:t>
            </a:r>
            <a:br>
              <a:rPr lang="en-US" sz="4500" b="1" dirty="0" smtClean="0">
                <a:solidFill>
                  <a:srgbClr val="C00000"/>
                </a:solidFill>
              </a:rPr>
            </a:br>
            <a:r>
              <a:rPr lang="en-US" sz="4500" b="1" dirty="0" smtClean="0">
                <a:solidFill>
                  <a:srgbClr val="C00000"/>
                </a:solidFill>
              </a:rPr>
              <a:t>fog. </a:t>
            </a:r>
          </a:p>
          <a:p>
            <a:r>
              <a:rPr lang="en-US" sz="4500" dirty="0" smtClean="0"/>
              <a:t>Once front </a:t>
            </a:r>
            <a:br>
              <a:rPr lang="en-US" sz="4500" dirty="0" smtClean="0"/>
            </a:br>
            <a:r>
              <a:rPr lang="en-US" sz="4500" dirty="0" smtClean="0"/>
              <a:t>passes, </a:t>
            </a:r>
            <a:r>
              <a:rPr lang="en-US" sz="4500" b="1" dirty="0" smtClean="0">
                <a:solidFill>
                  <a:srgbClr val="FFC000"/>
                </a:solidFill>
              </a:rPr>
              <a:t>skies </a:t>
            </a:r>
            <a:br>
              <a:rPr lang="en-US" sz="4500" b="1" dirty="0" smtClean="0">
                <a:solidFill>
                  <a:srgbClr val="FFC000"/>
                </a:solidFill>
              </a:rPr>
            </a:br>
            <a:r>
              <a:rPr lang="en-US" sz="4500" b="1" dirty="0" smtClean="0">
                <a:solidFill>
                  <a:srgbClr val="FFC000"/>
                </a:solidFill>
              </a:rPr>
              <a:t>clear</a:t>
            </a:r>
            <a:r>
              <a:rPr lang="en-US" sz="4500" dirty="0" smtClean="0"/>
              <a:t> &amp; </a:t>
            </a:r>
            <a:r>
              <a:rPr lang="en-US" sz="4500" b="1" dirty="0" smtClean="0">
                <a:solidFill>
                  <a:srgbClr val="FFC000"/>
                </a:solidFill>
              </a:rPr>
              <a:t>weather becomes warmer</a:t>
            </a:r>
            <a:r>
              <a:rPr lang="en-US" sz="4500" dirty="0" smtClean="0"/>
              <a:t>.</a:t>
            </a:r>
          </a:p>
          <a:p>
            <a:endParaRPr lang="en-US" sz="4000" dirty="0" smtClean="0"/>
          </a:p>
        </p:txBody>
      </p:sp>
      <p:pic>
        <p:nvPicPr>
          <p:cNvPr id="8196" name="Picture 2" descr="http://www.windows2universe.org/earth/Atmosphere/images/warm-front_sm.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4524" y="6927"/>
            <a:ext cx="46894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0576444"/>
      </p:ext>
    </p:extLst>
  </p:cSld>
  <p:clrMapOvr>
    <a:masterClrMapping/>
  </p:clrMapOvr>
  <p:timing>
    <p:tnLst>
      <p:par>
        <p:cTn id="1" dur="indefinite" restart="never" nodeType="tmRoot"/>
      </p:par>
    </p:tnLst>
  </p:timing>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671</TotalTime>
  <Words>377</Words>
  <Application>Microsoft Office PowerPoint</Application>
  <PresentationFormat>On-screen Show (4:3)</PresentationFormat>
  <Paragraphs>47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Winter</vt:lpstr>
      <vt:lpstr>Do Now: Pretend you are a meteorologist. Write down today’s forecast. </vt:lpstr>
      <vt:lpstr>Air Masses and Fronts</vt:lpstr>
      <vt:lpstr>PowerPoint Presentation</vt:lpstr>
      <vt:lpstr>PowerPoint Presentation</vt:lpstr>
      <vt:lpstr>Air Masses</vt:lpstr>
      <vt:lpstr>PowerPoint Presentation</vt:lpstr>
      <vt:lpstr>FRONTS  </vt:lpstr>
      <vt:lpstr>Cold Front</vt:lpstr>
      <vt:lpstr>Warm Front</vt:lpstr>
      <vt:lpstr>Occluded Front</vt:lpstr>
      <vt:lpstr>Stationary Front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Tamara Phillips</dc:creator>
  <cp:lastModifiedBy>Tamara Phillips</cp:lastModifiedBy>
  <cp:revision>16</cp:revision>
  <dcterms:created xsi:type="dcterms:W3CDTF">2012-04-03T02:16:03Z</dcterms:created>
  <dcterms:modified xsi:type="dcterms:W3CDTF">2012-04-03T16:37:05Z</dcterms:modified>
</cp:coreProperties>
</file>