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1" r:id="rId3"/>
    <p:sldId id="321" r:id="rId4"/>
    <p:sldId id="322" r:id="rId5"/>
    <p:sldId id="323" r:id="rId6"/>
    <p:sldId id="329" r:id="rId7"/>
    <p:sldId id="324" r:id="rId8"/>
    <p:sldId id="334" r:id="rId9"/>
    <p:sldId id="325" r:id="rId10"/>
    <p:sldId id="332" r:id="rId11"/>
    <p:sldId id="333" r:id="rId12"/>
    <p:sldId id="326" r:id="rId13"/>
  </p:sldIdLst>
  <p:sldSz cx="9144000" cy="6858000" type="screen4x3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138C3D0B-A6DA-42C6-B895-E7DD7F214F99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F2DD484F-DA05-4351-86AF-2F37F87D3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6148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22F93B96-EF03-45AF-A43B-74769173333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5" tIns="46333" rIns="92665" bIns="463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403725"/>
            <a:ext cx="5557520" cy="4171950"/>
          </a:xfrm>
          <a:prstGeom prst="rect">
            <a:avLst/>
          </a:prstGeom>
        </p:spPr>
        <p:txBody>
          <a:bodyPr vert="horz" lIns="92665" tIns="46333" rIns="92665" bIns="463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9CDF8C22-DBBA-4351-B414-FDE7B800F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87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5583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9495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949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303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303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3036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8854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19578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9495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091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8C22-DBBA-4351-B414-FDE7B800F4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949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40658B-DB2D-4312-9759-A0FE0AB8F964}" type="datetimeFigureOut">
              <a:rPr lang="en-US" smtClean="0"/>
              <a:pPr/>
              <a:t>8/13/12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13A868-1438-4994-9870-9FB2438B0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IONS AND ATOMIC CHARGE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Octet Rule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Atoms will always gain or lose electrons in order to get a complete set of valence electrons (usually 8)!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Example: </a:t>
            </a:r>
            <a:r>
              <a:rPr lang="en-US" dirty="0" smtClean="0"/>
              <a:t>Fluorine (F) wants to gain 1 valence electron to get a full outer ring!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4495800"/>
            <a:ext cx="1143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F</a:t>
            </a:r>
            <a:endParaRPr lang="en-US" sz="11500" b="1" dirty="0"/>
          </a:p>
        </p:txBody>
      </p:sp>
      <p:sp>
        <p:nvSpPr>
          <p:cNvPr id="6" name="Oval 5"/>
          <p:cNvSpPr/>
          <p:nvPr/>
        </p:nvSpPr>
        <p:spPr>
          <a:xfrm>
            <a:off x="5105400" y="51816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55626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6200" y="55626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6200" y="51816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43400" y="45720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45720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55849" y="60960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24400" y="6096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ains one electron!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1285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Guided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Use the Octet Rule.  What will be the ionic charge for…</a:t>
            </a:r>
          </a:p>
          <a:p>
            <a:pPr lvl="1"/>
            <a:r>
              <a:rPr lang="en-US" sz="2800" dirty="0" smtClean="0"/>
              <a:t>Sodium (Na)?</a:t>
            </a:r>
            <a:endParaRPr lang="en-US" sz="2800" dirty="0"/>
          </a:p>
          <a:p>
            <a:pPr lvl="1"/>
            <a:r>
              <a:rPr lang="en-US" sz="2800" dirty="0" smtClean="0"/>
              <a:t>Beryllium (Be)?</a:t>
            </a:r>
            <a:endParaRPr lang="en-US" sz="2800" dirty="0"/>
          </a:p>
          <a:p>
            <a:pPr lvl="1"/>
            <a:r>
              <a:rPr lang="en-US" sz="2800" dirty="0" smtClean="0"/>
              <a:t>Sulfur (S)?</a:t>
            </a:r>
            <a:endParaRPr lang="en-US" sz="2800" dirty="0"/>
          </a:p>
          <a:p>
            <a:pPr lvl="1"/>
            <a:r>
              <a:rPr lang="en-US" sz="2800" dirty="0" smtClean="0"/>
              <a:t>Hydrogen (H)?</a:t>
            </a:r>
          </a:p>
          <a:p>
            <a:pPr lvl="1"/>
            <a:r>
              <a:rPr lang="en-US" sz="2800" dirty="0" smtClean="0"/>
              <a:t>Helium (He)?</a:t>
            </a:r>
            <a:endParaRPr lang="en-US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433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Independent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</a:t>
            </a:r>
            <a:r>
              <a:rPr lang="en-US" b="1" dirty="0" smtClean="0"/>
              <a:t>Ions </a:t>
            </a:r>
            <a:r>
              <a:rPr lang="en-US" b="1" smtClean="0"/>
              <a:t>Practice </a:t>
            </a:r>
            <a:r>
              <a:rPr lang="en-US" smtClean="0"/>
              <a:t>assignment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306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Daily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Today we will be able to…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 define </a:t>
            </a:r>
            <a:r>
              <a:rPr lang="en-US" u="sng" dirty="0" smtClean="0"/>
              <a:t>ion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 determine </a:t>
            </a:r>
            <a:r>
              <a:rPr lang="en-US" u="sng" dirty="0" smtClean="0"/>
              <a:t>ionic charge</a:t>
            </a:r>
            <a:r>
              <a:rPr lang="en-US" dirty="0" smtClean="0"/>
              <a:t> based on number of electrons that an atom loses or gains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the Periodic Table to determine the ionic charge for elements #1-20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518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element has a specific number of protons (</a:t>
            </a:r>
            <a:r>
              <a:rPr lang="en-US" u="sng" dirty="0" smtClean="0"/>
              <a:t>always</a:t>
            </a:r>
            <a:r>
              <a:rPr lang="en-US" dirty="0" smtClean="0"/>
              <a:t> the same as its atomic number)</a:t>
            </a:r>
          </a:p>
          <a:p>
            <a:endParaRPr lang="en-US" dirty="0"/>
          </a:p>
          <a:p>
            <a:r>
              <a:rPr lang="en-US" dirty="0" smtClean="0"/>
              <a:t>However, atoms may lose or gain electrons in order to bond with other elements</a:t>
            </a:r>
          </a:p>
          <a:p>
            <a:endParaRPr lang="en-US" dirty="0" smtClean="0"/>
          </a:p>
          <a:p>
            <a:r>
              <a:rPr lang="en-US" b="1" dirty="0" smtClean="0"/>
              <a:t>Ions </a:t>
            </a:r>
            <a:r>
              <a:rPr lang="en-US" dirty="0" smtClean="0"/>
              <a:t>are atoms of an element that have lost or gained electrons</a:t>
            </a:r>
            <a:endParaRPr lang="en-US" b="1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47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Determining Atomic Charge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4495800"/>
          </a:xfrm>
        </p:spPr>
        <p:txBody>
          <a:bodyPr/>
          <a:lstStyle/>
          <a:p>
            <a:r>
              <a:rPr lang="en-US" b="1" dirty="0" smtClean="0"/>
              <a:t>Protons: </a:t>
            </a:r>
            <a:r>
              <a:rPr lang="en-US" dirty="0" smtClean="0"/>
              <a:t>positive charge (+1)</a:t>
            </a:r>
          </a:p>
          <a:p>
            <a:r>
              <a:rPr lang="en-US" b="1" dirty="0" smtClean="0"/>
              <a:t>Electrons:</a:t>
            </a:r>
            <a:r>
              <a:rPr lang="en-US" dirty="0" smtClean="0"/>
              <a:t> negative charge (-1)</a:t>
            </a:r>
          </a:p>
          <a:p>
            <a:endParaRPr lang="en-US" b="1" dirty="0"/>
          </a:p>
          <a:p>
            <a:r>
              <a:rPr lang="en-US" dirty="0" smtClean="0"/>
              <a:t>To find the total charge of an atom, add the number of protons (+) to the number of electrons (-)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81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Determining Atomic Charge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ion that has gained electrons has a </a:t>
            </a:r>
            <a:r>
              <a:rPr lang="en-US" b="1" dirty="0" smtClean="0"/>
              <a:t>negative charge (anion)</a:t>
            </a:r>
          </a:p>
          <a:p>
            <a:endParaRPr lang="en-US" b="1" dirty="0"/>
          </a:p>
          <a:p>
            <a:r>
              <a:rPr lang="en-US" dirty="0" smtClean="0"/>
              <a:t>An ion that has lost electrons has a </a:t>
            </a:r>
            <a:r>
              <a:rPr lang="en-US" b="1" dirty="0" smtClean="0"/>
              <a:t>positive charge (</a:t>
            </a:r>
            <a:r>
              <a:rPr lang="en-US" b="1" dirty="0" err="1" smtClean="0"/>
              <a:t>cation</a:t>
            </a:r>
            <a:r>
              <a:rPr lang="en-US" b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11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Guided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the atomic charge of the ion below!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7 protons, 10 electrons: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(</a:t>
            </a:r>
            <a:r>
              <a:rPr lang="en-US" b="1" dirty="0" smtClean="0">
                <a:solidFill>
                  <a:srgbClr val="FF0000"/>
                </a:solidFill>
              </a:rPr>
              <a:t>+7) + (-10) = -3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191000" y="3429000"/>
            <a:ext cx="838200" cy="838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67200" y="35446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 = 7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 = 7</a:t>
            </a:r>
          </a:p>
        </p:txBody>
      </p:sp>
      <p:sp>
        <p:nvSpPr>
          <p:cNvPr id="6" name="Oval 5"/>
          <p:cNvSpPr/>
          <p:nvPr/>
        </p:nvSpPr>
        <p:spPr>
          <a:xfrm>
            <a:off x="3733800" y="2971800"/>
            <a:ext cx="17526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38500" y="2476500"/>
            <a:ext cx="2705100" cy="27051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2895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2895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9600" y="243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5105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95800" y="5105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674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004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004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480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Guided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What is the charge of a…</a:t>
            </a:r>
          </a:p>
          <a:p>
            <a:pPr lvl="1"/>
            <a:r>
              <a:rPr lang="en-US" dirty="0" smtClean="0"/>
              <a:t>Potassium (K) atom with 18 electrons?</a:t>
            </a:r>
          </a:p>
          <a:p>
            <a:pPr lvl="1"/>
            <a:r>
              <a:rPr lang="en-US" dirty="0" smtClean="0"/>
              <a:t>Beryllium (Be) atom that loses 2 electrons?</a:t>
            </a:r>
          </a:p>
          <a:p>
            <a:pPr lvl="1"/>
            <a:r>
              <a:rPr lang="en-US" dirty="0" smtClean="0"/>
              <a:t>Phosphorous (P) atom with 18 electrons?</a:t>
            </a:r>
          </a:p>
          <a:p>
            <a:pPr lvl="1"/>
            <a:r>
              <a:rPr lang="en-US" dirty="0" smtClean="0"/>
              <a:t>Chlorine (</a:t>
            </a:r>
            <a:r>
              <a:rPr lang="en-US" dirty="0" err="1" smtClean="0"/>
              <a:t>Cl</a:t>
            </a:r>
            <a:r>
              <a:rPr lang="en-US" dirty="0" smtClean="0"/>
              <a:t>) atom that gains 1 electron?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33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Writing Ionic Charge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ions, we write the </a:t>
            </a:r>
            <a:r>
              <a:rPr lang="en-US" b="1" dirty="0" smtClean="0"/>
              <a:t>atomic symbol </a:t>
            </a:r>
            <a:r>
              <a:rPr lang="en-US" dirty="0" smtClean="0"/>
              <a:t>and then </a:t>
            </a:r>
            <a:r>
              <a:rPr lang="en-US" b="1" dirty="0" smtClean="0"/>
              <a:t>show the charge as a superscript </a:t>
            </a:r>
            <a:r>
              <a:rPr lang="en-US" dirty="0" smtClean="0"/>
              <a:t>(similar to exponents in math).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719465"/>
            <a:ext cx="4343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Mg</a:t>
            </a:r>
            <a:r>
              <a:rPr lang="en-US" sz="15000" baseline="30000" dirty="0" smtClean="0"/>
              <a:t>2+</a:t>
            </a:r>
            <a:endParaRPr lang="en-US" sz="150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267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Atomic symbol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3810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Charge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4636532"/>
            <a:ext cx="685800" cy="28326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934200" y="4038600"/>
            <a:ext cx="762000" cy="23932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80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Guided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How many electrons are in…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a Na</a:t>
            </a:r>
            <a:r>
              <a:rPr lang="en-US" sz="2800" baseline="30000" dirty="0"/>
              <a:t>+ </a:t>
            </a:r>
            <a:r>
              <a:rPr lang="en-US" sz="2800" dirty="0"/>
              <a:t>atom?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a B</a:t>
            </a:r>
            <a:r>
              <a:rPr lang="en-US" sz="2800" baseline="30000" dirty="0" smtClean="0"/>
              <a:t>3</a:t>
            </a:r>
            <a:r>
              <a:rPr lang="en-US" sz="2800" baseline="30000" dirty="0"/>
              <a:t>+ </a:t>
            </a:r>
            <a:r>
              <a:rPr lang="en-US" sz="2800" dirty="0"/>
              <a:t>atom?</a:t>
            </a:r>
          </a:p>
          <a:p>
            <a:pPr lvl="1"/>
            <a:r>
              <a:rPr lang="en-US" sz="2800" dirty="0" smtClean="0"/>
              <a:t> an </a:t>
            </a:r>
            <a:r>
              <a:rPr lang="en-US" sz="2800" dirty="0"/>
              <a:t>O</a:t>
            </a:r>
            <a:r>
              <a:rPr lang="en-US" sz="2800" baseline="30000" dirty="0"/>
              <a:t>2- </a:t>
            </a:r>
            <a:r>
              <a:rPr lang="en-US" sz="2800" dirty="0"/>
              <a:t>atom?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a </a:t>
            </a:r>
            <a:r>
              <a:rPr lang="en-US" sz="2800" dirty="0" err="1" smtClean="0"/>
              <a:t>Cl</a:t>
            </a:r>
            <a:r>
              <a:rPr lang="en-US" sz="2800" baseline="30000" dirty="0" smtClean="0"/>
              <a:t>- </a:t>
            </a:r>
            <a:r>
              <a:rPr lang="en-US" sz="2800" dirty="0"/>
              <a:t>atom?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77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3163</TotalTime>
  <Words>421</Words>
  <Application>Microsoft Macintosh PowerPoint</Application>
  <PresentationFormat>On-screen Show (4:3)</PresentationFormat>
  <Paragraphs>81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IONS AND ATOMIC CHARGE </vt:lpstr>
      <vt:lpstr>Daily Objective</vt:lpstr>
      <vt:lpstr>Ions</vt:lpstr>
      <vt:lpstr>Determining Atomic Charge </vt:lpstr>
      <vt:lpstr>Determining Atomic Charge</vt:lpstr>
      <vt:lpstr>Guided Practice</vt:lpstr>
      <vt:lpstr>Guided Practice</vt:lpstr>
      <vt:lpstr>Writing Ionic Charge</vt:lpstr>
      <vt:lpstr>Guided Practice</vt:lpstr>
      <vt:lpstr>The Octet Rule</vt:lpstr>
      <vt:lpstr>Guided Practice</vt:lpstr>
      <vt:lpstr>Independent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AND THE PERIODIC TABLE</dc:title>
  <dc:creator>Peter Allen</dc:creator>
  <cp:lastModifiedBy>ERIN BRADY</cp:lastModifiedBy>
  <cp:revision>36</cp:revision>
  <cp:lastPrinted>2011-01-24T19:30:34Z</cp:lastPrinted>
  <dcterms:created xsi:type="dcterms:W3CDTF">2012-08-13T23:28:17Z</dcterms:created>
  <dcterms:modified xsi:type="dcterms:W3CDTF">2012-08-13T23:53:46Z</dcterms:modified>
</cp:coreProperties>
</file>