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6" r:id="rId10"/>
    <p:sldId id="267" r:id="rId11"/>
    <p:sldId id="263" r:id="rId12"/>
    <p:sldId id="264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3" r:id="rId21"/>
    <p:sldId id="276" r:id="rId22"/>
    <p:sldId id="278" r:id="rId23"/>
    <p:sldId id="277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9144000" cy="6858000" type="screen4x3"/>
  <p:notesSz cx="6858000" cy="9144000"/>
  <p:custDataLst>
    <p:tags r:id="rId4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ACF1-870A-422C-802E-ED97A590BCC5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2387-21C3-43E0-9E74-8AE536122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959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ACF1-870A-422C-802E-ED97A590BCC5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2387-21C3-43E0-9E74-8AE536122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77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ACF1-870A-422C-802E-ED97A590BCC5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2387-21C3-43E0-9E74-8AE536122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029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ACF1-870A-422C-802E-ED97A590BCC5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2387-21C3-43E0-9E74-8AE536122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910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ACF1-870A-422C-802E-ED97A590BCC5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2387-21C3-43E0-9E74-8AE536122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672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ACF1-870A-422C-802E-ED97A590BCC5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2387-21C3-43E0-9E74-8AE536122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456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ACF1-870A-422C-802E-ED97A590BCC5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2387-21C3-43E0-9E74-8AE536122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771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ACF1-870A-422C-802E-ED97A590BCC5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2387-21C3-43E0-9E74-8AE536122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767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ACF1-870A-422C-802E-ED97A590BCC5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2387-21C3-43E0-9E74-8AE536122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80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ACF1-870A-422C-802E-ED97A590BCC5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2387-21C3-43E0-9E74-8AE536122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722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ACF1-870A-422C-802E-ED97A590BCC5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2387-21C3-43E0-9E74-8AE536122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67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7ACF1-870A-422C-802E-ED97A590BCC5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A2387-21C3-43E0-9E74-8AE536122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761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tags" Target="../tags/tag40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39.xml"/><Relationship Id="rId1" Type="http://schemas.openxmlformats.org/officeDocument/2006/relationships/vmlDrawing" Target="../drawings/vmlDrawing8.vml"/><Relationship Id="rId6" Type="http://schemas.openxmlformats.org/officeDocument/2006/relationships/tags" Target="../tags/tag43.xml"/><Relationship Id="rId5" Type="http://schemas.openxmlformats.org/officeDocument/2006/relationships/tags" Target="../tags/tag42.xml"/><Relationship Id="rId4" Type="http://schemas.openxmlformats.org/officeDocument/2006/relationships/tags" Target="../tags/tag41.xml"/><Relationship Id="rId9" Type="http://schemas.openxmlformats.org/officeDocument/2006/relationships/image" Target="../media/image8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tags" Target="../tags/tag45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44.xml"/><Relationship Id="rId1" Type="http://schemas.openxmlformats.org/officeDocument/2006/relationships/vmlDrawing" Target="../drawings/vmlDrawing9.vml"/><Relationship Id="rId6" Type="http://schemas.openxmlformats.org/officeDocument/2006/relationships/tags" Target="../tags/tag48.xml"/><Relationship Id="rId5" Type="http://schemas.openxmlformats.org/officeDocument/2006/relationships/tags" Target="../tags/tag47.xml"/><Relationship Id="rId4" Type="http://schemas.openxmlformats.org/officeDocument/2006/relationships/tags" Target="../tags/tag46.xml"/><Relationship Id="rId9" Type="http://schemas.openxmlformats.org/officeDocument/2006/relationships/image" Target="../media/image9.e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tags" Target="../tags/tag50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49.xml"/><Relationship Id="rId1" Type="http://schemas.openxmlformats.org/officeDocument/2006/relationships/vmlDrawing" Target="../drawings/vmlDrawing10.vml"/><Relationship Id="rId6" Type="http://schemas.openxmlformats.org/officeDocument/2006/relationships/tags" Target="../tags/tag53.xml"/><Relationship Id="rId5" Type="http://schemas.openxmlformats.org/officeDocument/2006/relationships/tags" Target="../tags/tag52.xml"/><Relationship Id="rId4" Type="http://schemas.openxmlformats.org/officeDocument/2006/relationships/tags" Target="../tags/tag51.xml"/><Relationship Id="rId9" Type="http://schemas.openxmlformats.org/officeDocument/2006/relationships/image" Target="../media/image10.e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tags" Target="../tags/tag55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54.xml"/><Relationship Id="rId1" Type="http://schemas.openxmlformats.org/officeDocument/2006/relationships/vmlDrawing" Target="../drawings/vmlDrawing11.vml"/><Relationship Id="rId6" Type="http://schemas.openxmlformats.org/officeDocument/2006/relationships/tags" Target="../tags/tag58.xml"/><Relationship Id="rId5" Type="http://schemas.openxmlformats.org/officeDocument/2006/relationships/tags" Target="../tags/tag57.xml"/><Relationship Id="rId4" Type="http://schemas.openxmlformats.org/officeDocument/2006/relationships/tags" Target="../tags/tag56.xml"/><Relationship Id="rId9" Type="http://schemas.openxmlformats.org/officeDocument/2006/relationships/image" Target="../media/image11.e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tags" Target="../tags/tag60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59.xml"/><Relationship Id="rId1" Type="http://schemas.openxmlformats.org/officeDocument/2006/relationships/vmlDrawing" Target="../drawings/vmlDrawing12.vml"/><Relationship Id="rId6" Type="http://schemas.openxmlformats.org/officeDocument/2006/relationships/tags" Target="../tags/tag63.xml"/><Relationship Id="rId5" Type="http://schemas.openxmlformats.org/officeDocument/2006/relationships/tags" Target="../tags/tag62.xml"/><Relationship Id="rId4" Type="http://schemas.openxmlformats.org/officeDocument/2006/relationships/tags" Target="../tags/tag61.xml"/><Relationship Id="rId9" Type="http://schemas.openxmlformats.org/officeDocument/2006/relationships/image" Target="../media/image12.e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tags" Target="../tags/tag65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64.xml"/><Relationship Id="rId1" Type="http://schemas.openxmlformats.org/officeDocument/2006/relationships/vmlDrawing" Target="../drawings/vmlDrawing13.vml"/><Relationship Id="rId6" Type="http://schemas.openxmlformats.org/officeDocument/2006/relationships/tags" Target="../tags/tag68.xml"/><Relationship Id="rId5" Type="http://schemas.openxmlformats.org/officeDocument/2006/relationships/tags" Target="../tags/tag67.xml"/><Relationship Id="rId4" Type="http://schemas.openxmlformats.org/officeDocument/2006/relationships/tags" Target="../tags/tag66.xml"/><Relationship Id="rId9" Type="http://schemas.openxmlformats.org/officeDocument/2006/relationships/image" Target="../media/image13.e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tags" Target="../tags/tag70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69.xml"/><Relationship Id="rId1" Type="http://schemas.openxmlformats.org/officeDocument/2006/relationships/vmlDrawing" Target="../drawings/vmlDrawing14.vml"/><Relationship Id="rId6" Type="http://schemas.openxmlformats.org/officeDocument/2006/relationships/tags" Target="../tags/tag73.xml"/><Relationship Id="rId5" Type="http://schemas.openxmlformats.org/officeDocument/2006/relationships/tags" Target="../tags/tag72.xml"/><Relationship Id="rId4" Type="http://schemas.openxmlformats.org/officeDocument/2006/relationships/tags" Target="../tags/tag71.xml"/><Relationship Id="rId9" Type="http://schemas.openxmlformats.org/officeDocument/2006/relationships/image" Target="../media/image14.e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tags" Target="../tags/tag3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9" Type="http://schemas.openxmlformats.org/officeDocument/2006/relationships/image" Target="../media/image1.e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tags" Target="../tags/tag77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76.xml"/><Relationship Id="rId1" Type="http://schemas.openxmlformats.org/officeDocument/2006/relationships/vmlDrawing" Target="../drawings/vmlDrawing15.vml"/><Relationship Id="rId6" Type="http://schemas.openxmlformats.org/officeDocument/2006/relationships/tags" Target="../tags/tag80.xml"/><Relationship Id="rId5" Type="http://schemas.openxmlformats.org/officeDocument/2006/relationships/tags" Target="../tags/tag79.xml"/><Relationship Id="rId4" Type="http://schemas.openxmlformats.org/officeDocument/2006/relationships/tags" Target="../tags/tag78.xml"/><Relationship Id="rId9" Type="http://schemas.openxmlformats.org/officeDocument/2006/relationships/image" Target="../media/image15.e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tags" Target="../tags/tag82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81.xml"/><Relationship Id="rId1" Type="http://schemas.openxmlformats.org/officeDocument/2006/relationships/vmlDrawing" Target="../drawings/vmlDrawing16.vml"/><Relationship Id="rId6" Type="http://schemas.openxmlformats.org/officeDocument/2006/relationships/tags" Target="../tags/tag85.xml"/><Relationship Id="rId5" Type="http://schemas.openxmlformats.org/officeDocument/2006/relationships/tags" Target="../tags/tag84.xml"/><Relationship Id="rId4" Type="http://schemas.openxmlformats.org/officeDocument/2006/relationships/tags" Target="../tags/tag83.xml"/><Relationship Id="rId9" Type="http://schemas.openxmlformats.org/officeDocument/2006/relationships/image" Target="../media/image16.e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tags" Target="../tags/tag87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86.xml"/><Relationship Id="rId1" Type="http://schemas.openxmlformats.org/officeDocument/2006/relationships/vmlDrawing" Target="../drawings/vmlDrawing17.vml"/><Relationship Id="rId6" Type="http://schemas.openxmlformats.org/officeDocument/2006/relationships/tags" Target="../tags/tag90.xml"/><Relationship Id="rId5" Type="http://schemas.openxmlformats.org/officeDocument/2006/relationships/tags" Target="../tags/tag89.xml"/><Relationship Id="rId4" Type="http://schemas.openxmlformats.org/officeDocument/2006/relationships/tags" Target="../tags/tag88.xml"/><Relationship Id="rId9" Type="http://schemas.openxmlformats.org/officeDocument/2006/relationships/image" Target="../media/image17.e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tags" Target="../tags/tag92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91.xml"/><Relationship Id="rId1" Type="http://schemas.openxmlformats.org/officeDocument/2006/relationships/vmlDrawing" Target="../drawings/vmlDrawing18.vml"/><Relationship Id="rId6" Type="http://schemas.openxmlformats.org/officeDocument/2006/relationships/tags" Target="../tags/tag95.xml"/><Relationship Id="rId5" Type="http://schemas.openxmlformats.org/officeDocument/2006/relationships/tags" Target="../tags/tag94.xml"/><Relationship Id="rId4" Type="http://schemas.openxmlformats.org/officeDocument/2006/relationships/tags" Target="../tags/tag93.xml"/><Relationship Id="rId9" Type="http://schemas.openxmlformats.org/officeDocument/2006/relationships/image" Target="../media/image18.e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tags" Target="../tags/tag97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96.xml"/><Relationship Id="rId1" Type="http://schemas.openxmlformats.org/officeDocument/2006/relationships/vmlDrawing" Target="../drawings/vmlDrawing19.vml"/><Relationship Id="rId6" Type="http://schemas.openxmlformats.org/officeDocument/2006/relationships/tags" Target="../tags/tag100.xml"/><Relationship Id="rId5" Type="http://schemas.openxmlformats.org/officeDocument/2006/relationships/tags" Target="../tags/tag99.xml"/><Relationship Id="rId4" Type="http://schemas.openxmlformats.org/officeDocument/2006/relationships/tags" Target="../tags/tag98.xml"/><Relationship Id="rId9" Type="http://schemas.openxmlformats.org/officeDocument/2006/relationships/image" Target="../media/image19.e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tags" Target="../tags/tag102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01.xml"/><Relationship Id="rId1" Type="http://schemas.openxmlformats.org/officeDocument/2006/relationships/vmlDrawing" Target="../drawings/vmlDrawing20.vml"/><Relationship Id="rId6" Type="http://schemas.openxmlformats.org/officeDocument/2006/relationships/tags" Target="../tags/tag105.xml"/><Relationship Id="rId5" Type="http://schemas.openxmlformats.org/officeDocument/2006/relationships/tags" Target="../tags/tag104.xml"/><Relationship Id="rId4" Type="http://schemas.openxmlformats.org/officeDocument/2006/relationships/tags" Target="../tags/tag103.xml"/><Relationship Id="rId9" Type="http://schemas.openxmlformats.org/officeDocument/2006/relationships/image" Target="../media/image20.e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tags" Target="../tags/tag107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06.xml"/><Relationship Id="rId1" Type="http://schemas.openxmlformats.org/officeDocument/2006/relationships/vmlDrawing" Target="../drawings/vmlDrawing21.vml"/><Relationship Id="rId6" Type="http://schemas.openxmlformats.org/officeDocument/2006/relationships/tags" Target="../tags/tag110.xml"/><Relationship Id="rId5" Type="http://schemas.openxmlformats.org/officeDocument/2006/relationships/tags" Target="../tags/tag109.xml"/><Relationship Id="rId4" Type="http://schemas.openxmlformats.org/officeDocument/2006/relationships/tags" Target="../tags/tag108.xml"/><Relationship Id="rId9" Type="http://schemas.openxmlformats.org/officeDocument/2006/relationships/image" Target="../media/image21.e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tags" Target="../tags/tag114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13.xml"/><Relationship Id="rId1" Type="http://schemas.openxmlformats.org/officeDocument/2006/relationships/vmlDrawing" Target="../drawings/vmlDrawing22.vml"/><Relationship Id="rId6" Type="http://schemas.openxmlformats.org/officeDocument/2006/relationships/tags" Target="../tags/tag117.xml"/><Relationship Id="rId5" Type="http://schemas.openxmlformats.org/officeDocument/2006/relationships/tags" Target="../tags/tag116.xml"/><Relationship Id="rId4" Type="http://schemas.openxmlformats.org/officeDocument/2006/relationships/tags" Target="../tags/tag115.xml"/><Relationship Id="rId9" Type="http://schemas.openxmlformats.org/officeDocument/2006/relationships/image" Target="../media/image22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tags" Target="../tags/tag8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vmlDrawing" Target="../drawings/vmlDrawing2.vml"/><Relationship Id="rId6" Type="http://schemas.openxmlformats.org/officeDocument/2006/relationships/tags" Target="../tags/tag11.xml"/><Relationship Id="rId5" Type="http://schemas.openxmlformats.org/officeDocument/2006/relationships/tags" Target="../tags/tag10.xml"/><Relationship Id="rId4" Type="http://schemas.openxmlformats.org/officeDocument/2006/relationships/tags" Target="../tags/tag9.xml"/><Relationship Id="rId9" Type="http://schemas.openxmlformats.org/officeDocument/2006/relationships/image" Target="../media/image2.emf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tags" Target="../tags/tag119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18.xml"/><Relationship Id="rId1" Type="http://schemas.openxmlformats.org/officeDocument/2006/relationships/vmlDrawing" Target="../drawings/vmlDrawing23.vml"/><Relationship Id="rId6" Type="http://schemas.openxmlformats.org/officeDocument/2006/relationships/tags" Target="../tags/tag122.xml"/><Relationship Id="rId5" Type="http://schemas.openxmlformats.org/officeDocument/2006/relationships/tags" Target="../tags/tag121.xml"/><Relationship Id="rId4" Type="http://schemas.openxmlformats.org/officeDocument/2006/relationships/tags" Target="../tags/tag120.xml"/><Relationship Id="rId9" Type="http://schemas.openxmlformats.org/officeDocument/2006/relationships/image" Target="../media/image23.e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tags" Target="../tags/tag124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23.xml"/><Relationship Id="rId1" Type="http://schemas.openxmlformats.org/officeDocument/2006/relationships/vmlDrawing" Target="../drawings/vmlDrawing24.vml"/><Relationship Id="rId6" Type="http://schemas.openxmlformats.org/officeDocument/2006/relationships/tags" Target="../tags/tag127.xml"/><Relationship Id="rId5" Type="http://schemas.openxmlformats.org/officeDocument/2006/relationships/tags" Target="../tags/tag126.xml"/><Relationship Id="rId4" Type="http://schemas.openxmlformats.org/officeDocument/2006/relationships/tags" Target="../tags/tag125.xml"/><Relationship Id="rId9" Type="http://schemas.openxmlformats.org/officeDocument/2006/relationships/image" Target="../media/image24.em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tags" Target="../tags/tag129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28.xml"/><Relationship Id="rId1" Type="http://schemas.openxmlformats.org/officeDocument/2006/relationships/vmlDrawing" Target="../drawings/vmlDrawing25.vml"/><Relationship Id="rId6" Type="http://schemas.openxmlformats.org/officeDocument/2006/relationships/tags" Target="../tags/tag132.xml"/><Relationship Id="rId5" Type="http://schemas.openxmlformats.org/officeDocument/2006/relationships/tags" Target="../tags/tag131.xml"/><Relationship Id="rId4" Type="http://schemas.openxmlformats.org/officeDocument/2006/relationships/tags" Target="../tags/tag130.xml"/><Relationship Id="rId9" Type="http://schemas.openxmlformats.org/officeDocument/2006/relationships/image" Target="../media/image25.emf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tags" Target="../tags/tag134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33.xml"/><Relationship Id="rId1" Type="http://schemas.openxmlformats.org/officeDocument/2006/relationships/vmlDrawing" Target="../drawings/vmlDrawing26.vml"/><Relationship Id="rId6" Type="http://schemas.openxmlformats.org/officeDocument/2006/relationships/tags" Target="../tags/tag137.xml"/><Relationship Id="rId5" Type="http://schemas.openxmlformats.org/officeDocument/2006/relationships/tags" Target="../tags/tag136.xml"/><Relationship Id="rId4" Type="http://schemas.openxmlformats.org/officeDocument/2006/relationships/tags" Target="../tags/tag135.xml"/><Relationship Id="rId9" Type="http://schemas.openxmlformats.org/officeDocument/2006/relationships/image" Target="../media/image26.emf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tags" Target="../tags/tag139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38.xml"/><Relationship Id="rId1" Type="http://schemas.openxmlformats.org/officeDocument/2006/relationships/vmlDrawing" Target="../drawings/vmlDrawing27.vml"/><Relationship Id="rId6" Type="http://schemas.openxmlformats.org/officeDocument/2006/relationships/tags" Target="../tags/tag142.xml"/><Relationship Id="rId5" Type="http://schemas.openxmlformats.org/officeDocument/2006/relationships/tags" Target="../tags/tag141.xml"/><Relationship Id="rId4" Type="http://schemas.openxmlformats.org/officeDocument/2006/relationships/tags" Target="../tags/tag140.xml"/><Relationship Id="rId9" Type="http://schemas.openxmlformats.org/officeDocument/2006/relationships/image" Target="../media/image27.emf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tags" Target="../tags/tag144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43.xml"/><Relationship Id="rId1" Type="http://schemas.openxmlformats.org/officeDocument/2006/relationships/vmlDrawing" Target="../drawings/vmlDrawing28.vml"/><Relationship Id="rId6" Type="http://schemas.openxmlformats.org/officeDocument/2006/relationships/tags" Target="../tags/tag147.xml"/><Relationship Id="rId5" Type="http://schemas.openxmlformats.org/officeDocument/2006/relationships/tags" Target="../tags/tag146.xml"/><Relationship Id="rId4" Type="http://schemas.openxmlformats.org/officeDocument/2006/relationships/tags" Target="../tags/tag145.xml"/><Relationship Id="rId9" Type="http://schemas.openxmlformats.org/officeDocument/2006/relationships/image" Target="../media/image28.emf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8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9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tags" Target="../tags/tag151.xml"/><Relationship Id="rId7" Type="http://schemas.openxmlformats.org/officeDocument/2006/relationships/image" Target="../media/image29.emf"/><Relationship Id="rId2" Type="http://schemas.openxmlformats.org/officeDocument/2006/relationships/tags" Target="../tags/tag150.xml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29.bin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5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tags" Target="../tags/tag13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vmlDrawing" Target="../drawings/vmlDrawing3.vml"/><Relationship Id="rId6" Type="http://schemas.openxmlformats.org/officeDocument/2006/relationships/tags" Target="../tags/tag16.xml"/><Relationship Id="rId5" Type="http://schemas.openxmlformats.org/officeDocument/2006/relationships/tags" Target="../tags/tag15.xml"/><Relationship Id="rId4" Type="http://schemas.openxmlformats.org/officeDocument/2006/relationships/tags" Target="../tags/tag14.xml"/><Relationship Id="rId9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tags" Target="../tags/tag18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vmlDrawing" Target="../drawings/vmlDrawing4.vml"/><Relationship Id="rId6" Type="http://schemas.openxmlformats.org/officeDocument/2006/relationships/tags" Target="../tags/tag21.xml"/><Relationship Id="rId5" Type="http://schemas.openxmlformats.org/officeDocument/2006/relationships/tags" Target="../tags/tag20.xml"/><Relationship Id="rId4" Type="http://schemas.openxmlformats.org/officeDocument/2006/relationships/tags" Target="../tags/tag19.xml"/><Relationship Id="rId9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tags" Target="../tags/tag23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2.xml"/><Relationship Id="rId1" Type="http://schemas.openxmlformats.org/officeDocument/2006/relationships/vmlDrawing" Target="../drawings/vmlDrawing5.v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9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tags" Target="../tags/tag28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7.xml"/><Relationship Id="rId1" Type="http://schemas.openxmlformats.org/officeDocument/2006/relationships/vmlDrawing" Target="../drawings/vmlDrawing6.vml"/><Relationship Id="rId6" Type="http://schemas.openxmlformats.org/officeDocument/2006/relationships/tags" Target="../tags/tag31.xml"/><Relationship Id="rId5" Type="http://schemas.openxmlformats.org/officeDocument/2006/relationships/tags" Target="../tags/tag30.xml"/><Relationship Id="rId4" Type="http://schemas.openxmlformats.org/officeDocument/2006/relationships/tags" Target="../tags/tag29.xml"/><Relationship Id="rId9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tags" Target="../tags/tag33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32.xml"/><Relationship Id="rId1" Type="http://schemas.openxmlformats.org/officeDocument/2006/relationships/vmlDrawing" Target="../drawings/vmlDrawing7.vml"/><Relationship Id="rId6" Type="http://schemas.openxmlformats.org/officeDocument/2006/relationships/tags" Target="../tags/tag36.xml"/><Relationship Id="rId5" Type="http://schemas.openxmlformats.org/officeDocument/2006/relationships/tags" Target="../tags/tag35.xml"/><Relationship Id="rId4" Type="http://schemas.openxmlformats.org/officeDocument/2006/relationships/tags" Target="../tags/tag34.xml"/><Relationship Id="rId9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Spring Semester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28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LeaderBoard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Fastest Responders</a:t>
            </a:r>
            <a:endParaRPr lang="en-US"/>
          </a:p>
        </p:txBody>
      </p:sp>
      <p:graphicFrame>
        <p:nvGraphicFramePr>
          <p:cNvPr id="4" name="TPLeaderBoardTab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8056828"/>
              </p:ext>
            </p:extLst>
          </p:nvPr>
        </p:nvGraphicFramePr>
        <p:xfrm>
          <a:off x="127000" y="1333500"/>
          <a:ext cx="88900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7000"/>
                <a:gridCol w="3048000"/>
                <a:gridCol w="1397000"/>
                <a:gridCol w="3048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rgbClr val="000000"/>
                          </a:solidFill>
                        </a:rPr>
                        <a:t>Seconds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Participant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Seconds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Participant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2.351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Alvarado, Jason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2.465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Cabrera, Sergi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4.285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Weaver, Ethan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6.56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Cowan, Lizzy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6.855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Goodman, Tristan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92714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Warm-blooded vertebrates that have hair, specialized teeth, and the females produce milk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981200"/>
            <a:ext cx="4114800" cy="4144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Birds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Reptiles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Mammals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sponges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209225895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Chart" r:id="rId8" imgW="4572034" imgH="5143584" progId="MSGraph.Chart.8">
                  <p:embed followColorScheme="full"/>
                </p:oleObj>
              </mc:Choice>
              <mc:Fallback>
                <p:oleObj name="Chart" r:id="rId8" imgW="4572034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I1"/>
          <p:cNvSpPr/>
          <p:nvPr>
            <p:custDataLst>
              <p:tags r:id="rId5"/>
            </p:custDataLst>
          </p:nvPr>
        </p:nvSpPr>
        <p:spPr>
          <a:xfrm>
            <a:off x="1037590" y="3099816"/>
            <a:ext cx="1758950" cy="585216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PCountdownTrigger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TPCountdown" hidden="1"/>
          <p:cNvGrpSpPr/>
          <p:nvPr>
            <p:custDataLst>
              <p:tags r:id="rId6"/>
            </p:custDataLst>
          </p:nvPr>
        </p:nvGrpSpPr>
        <p:grpSpPr>
          <a:xfrm>
            <a:off x="8382000" y="6096000"/>
            <a:ext cx="635000" cy="635000"/>
            <a:chOff x="8318500" y="6032500"/>
            <a:chExt cx="635000" cy="635000"/>
          </a:xfrm>
        </p:grpSpPr>
        <p:sp>
          <p:nvSpPr>
            <p:cNvPr id="11" name="CountdownShape" hidden="1"/>
            <p:cNvSpPr/>
            <p:nvPr/>
          </p:nvSpPr>
          <p:spPr>
            <a:xfrm>
              <a:off x="8318500" y="6032500"/>
              <a:ext cx="635000" cy="63500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untdownText" hidden="1"/>
            <p:cNvSpPr txBox="1"/>
            <p:nvPr/>
          </p:nvSpPr>
          <p:spPr>
            <a:xfrm>
              <a:off x="8318500" y="6032500"/>
              <a:ext cx="6350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2400" b="1" smtClean="0">
                  <a:latin typeface="Tahoma"/>
                </a:rPr>
                <a:t>1</a:t>
              </a:r>
              <a:endParaRPr lang="en-US" sz="2400" b="1">
                <a:latin typeface="Tahoma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2103212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smallest unit that is able to perform the basic functions of life (smallest living unit)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2133600"/>
            <a:ext cx="4114800" cy="39925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Cell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Tissue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Atom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organ 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877816794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" name="Chart" r:id="rId8" imgW="4572034" imgH="5143584" progId="MSGraph.Chart.8">
                  <p:embed followColorScheme="full"/>
                </p:oleObj>
              </mc:Choice>
              <mc:Fallback>
                <p:oleObj name="Chart" r:id="rId8" imgW="4572034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2179320"/>
            <a:ext cx="723900" cy="487680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PCountdownTrigger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TPCountdown" hidden="1"/>
          <p:cNvGrpSpPr/>
          <p:nvPr>
            <p:custDataLst>
              <p:tags r:id="rId6"/>
            </p:custDataLst>
          </p:nvPr>
        </p:nvGrpSpPr>
        <p:grpSpPr>
          <a:xfrm>
            <a:off x="8382000" y="6096000"/>
            <a:ext cx="635000" cy="635000"/>
            <a:chOff x="8318500" y="6032500"/>
            <a:chExt cx="635000" cy="635000"/>
          </a:xfrm>
        </p:grpSpPr>
        <p:sp>
          <p:nvSpPr>
            <p:cNvPr id="7" name="CountdownShape" hidden="1"/>
            <p:cNvSpPr/>
            <p:nvPr/>
          </p:nvSpPr>
          <p:spPr>
            <a:xfrm>
              <a:off x="8318500" y="6032500"/>
              <a:ext cx="635000" cy="63500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CountdownText" hidden="1"/>
            <p:cNvSpPr txBox="1"/>
            <p:nvPr/>
          </p:nvSpPr>
          <p:spPr>
            <a:xfrm>
              <a:off x="8318500" y="6032500"/>
              <a:ext cx="6350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2400" b="1" smtClean="0">
                  <a:latin typeface="Tahoma"/>
                </a:rPr>
                <a:t>5</a:t>
              </a:r>
              <a:endParaRPr lang="en-US" sz="2400" b="1">
                <a:latin typeface="Tahoma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1231157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571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cold-blooded vertebrate that has lungs and skin covered with scales or horny plates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2362200"/>
            <a:ext cx="4114800" cy="3763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Amphibian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Reptile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mammal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bird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177873971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6" name="Chart" r:id="rId8" imgW="4572034" imgH="5143584" progId="MSGraph.Chart.8">
                  <p:embed followColorScheme="full"/>
                </p:oleObj>
              </mc:Choice>
              <mc:Fallback>
                <p:oleObj name="Chart" r:id="rId8" imgW="4572034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I1"/>
          <p:cNvSpPr/>
          <p:nvPr>
            <p:custDataLst>
              <p:tags r:id="rId5"/>
            </p:custDataLst>
          </p:nvPr>
        </p:nvSpPr>
        <p:spPr>
          <a:xfrm>
            <a:off x="1037590" y="2895600"/>
            <a:ext cx="1270572" cy="585216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PCountdownTrigger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TPCountdown" hidden="1"/>
          <p:cNvGrpSpPr/>
          <p:nvPr>
            <p:custDataLst>
              <p:tags r:id="rId6"/>
            </p:custDataLst>
          </p:nvPr>
        </p:nvGrpSpPr>
        <p:grpSpPr>
          <a:xfrm>
            <a:off x="8382000" y="6096000"/>
            <a:ext cx="635000" cy="635000"/>
            <a:chOff x="8318500" y="6032500"/>
            <a:chExt cx="635000" cy="635000"/>
          </a:xfrm>
        </p:grpSpPr>
        <p:sp>
          <p:nvSpPr>
            <p:cNvPr id="11" name="CountdownShape" hidden="1"/>
            <p:cNvSpPr/>
            <p:nvPr/>
          </p:nvSpPr>
          <p:spPr>
            <a:xfrm>
              <a:off x="8318500" y="6032500"/>
              <a:ext cx="635000" cy="63500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untdownText" hidden="1"/>
            <p:cNvSpPr txBox="1"/>
            <p:nvPr/>
          </p:nvSpPr>
          <p:spPr>
            <a:xfrm>
              <a:off x="8318500" y="6032500"/>
              <a:ext cx="6350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2400" b="1" smtClean="0">
                  <a:latin typeface="Tahoma"/>
                </a:rPr>
                <a:t>1</a:t>
              </a:r>
              <a:endParaRPr lang="en-US" sz="2400" b="1">
                <a:latin typeface="Tahoma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3680193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63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characteristic, behavior, or inherited trait that allows a species to be able to survive and reproduce in their particular environment, such as webbed feet 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3124200"/>
            <a:ext cx="4114800" cy="3001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adaptation    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phenotype    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genotype    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gene 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12286461"/>
              </p:ext>
            </p:extLst>
          </p:nvPr>
        </p:nvGraphicFramePr>
        <p:xfrm>
          <a:off x="4800600" y="1905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0" name="Chart" r:id="rId8" imgW="4572034" imgH="5143584" progId="MSGraph.Chart.8">
                  <p:embed followColorScheme="full"/>
                </p:oleObj>
              </mc:Choice>
              <mc:Fallback>
                <p:oleObj name="Chart" r:id="rId8" imgW="4572034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800600" y="19050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I1"/>
          <p:cNvSpPr/>
          <p:nvPr>
            <p:custDataLst>
              <p:tags r:id="rId5"/>
            </p:custDataLst>
          </p:nvPr>
        </p:nvSpPr>
        <p:spPr>
          <a:xfrm>
            <a:off x="1037590" y="3169920"/>
            <a:ext cx="2377123" cy="487680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PCountdownTrigger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TPCountdown" hidden="1"/>
          <p:cNvGrpSpPr/>
          <p:nvPr>
            <p:custDataLst>
              <p:tags r:id="rId6"/>
            </p:custDataLst>
          </p:nvPr>
        </p:nvGrpSpPr>
        <p:grpSpPr>
          <a:xfrm>
            <a:off x="8382000" y="6096000"/>
            <a:ext cx="635000" cy="635000"/>
            <a:chOff x="8318500" y="6032500"/>
            <a:chExt cx="635000" cy="635000"/>
          </a:xfrm>
        </p:grpSpPr>
        <p:sp>
          <p:nvSpPr>
            <p:cNvPr id="11" name="CountdownShape" hidden="1"/>
            <p:cNvSpPr/>
            <p:nvPr/>
          </p:nvSpPr>
          <p:spPr>
            <a:xfrm>
              <a:off x="8318500" y="6032500"/>
              <a:ext cx="635000" cy="63500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untdownText" hidden="1"/>
            <p:cNvSpPr txBox="1"/>
            <p:nvPr/>
          </p:nvSpPr>
          <p:spPr>
            <a:xfrm>
              <a:off x="8318500" y="6032500"/>
              <a:ext cx="6350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2400" b="1" smtClean="0">
                  <a:latin typeface="Tahoma"/>
                </a:rPr>
                <a:t>1</a:t>
              </a:r>
              <a:endParaRPr lang="en-US" sz="2400" b="1">
                <a:latin typeface="Tahoma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3465505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 animal that does not have a backbone, such as squids, worms, or spiders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981200"/>
            <a:ext cx="4114800" cy="4144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lizard    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/>
              <a:t>v</a:t>
            </a:r>
            <a:r>
              <a:rPr lang="en-US" dirty="0" smtClean="0"/>
              <a:t>ertebrate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invertebrate 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human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618975626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4" name="Chart" r:id="rId8" imgW="4572034" imgH="5143584" progId="MSGraph.Chart.8">
                  <p:embed followColorScheme="full"/>
                </p:oleObj>
              </mc:Choice>
              <mc:Fallback>
                <p:oleObj name="Chart" r:id="rId8" imgW="4572034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I1"/>
          <p:cNvSpPr/>
          <p:nvPr>
            <p:custDataLst>
              <p:tags r:id="rId5"/>
            </p:custDataLst>
          </p:nvPr>
        </p:nvSpPr>
        <p:spPr>
          <a:xfrm>
            <a:off x="1037590" y="3099816"/>
            <a:ext cx="2332228" cy="585216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PCountdownTrigger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TPCountdown" hidden="1"/>
          <p:cNvGrpSpPr/>
          <p:nvPr>
            <p:custDataLst>
              <p:tags r:id="rId6"/>
            </p:custDataLst>
          </p:nvPr>
        </p:nvGrpSpPr>
        <p:grpSpPr>
          <a:xfrm>
            <a:off x="8382000" y="6096000"/>
            <a:ext cx="635000" cy="635000"/>
            <a:chOff x="8318500" y="6032500"/>
            <a:chExt cx="635000" cy="635000"/>
          </a:xfrm>
        </p:grpSpPr>
        <p:sp>
          <p:nvSpPr>
            <p:cNvPr id="11" name="CountdownShape" hidden="1"/>
            <p:cNvSpPr/>
            <p:nvPr/>
          </p:nvSpPr>
          <p:spPr>
            <a:xfrm>
              <a:off x="8318500" y="6032500"/>
              <a:ext cx="635000" cy="63500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untdownText" hidden="1"/>
            <p:cNvSpPr txBox="1"/>
            <p:nvPr/>
          </p:nvSpPr>
          <p:spPr>
            <a:xfrm>
              <a:off x="8318500" y="6032500"/>
              <a:ext cx="6350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2400" b="1" smtClean="0">
                  <a:latin typeface="Tahoma"/>
                </a:rPr>
                <a:t>1</a:t>
              </a:r>
              <a:endParaRPr lang="en-US" sz="2400" b="1">
                <a:latin typeface="Tahoma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1946733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9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This is something that produces a response from an organism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behavior   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/>
              <a:t>s</a:t>
            </a:r>
            <a:r>
              <a:rPr lang="en-US" dirty="0" smtClean="0"/>
              <a:t>timulus   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gene    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independent variable 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281445802"/>
              </p:ext>
            </p:extLst>
          </p:nvPr>
        </p:nvGraphicFramePr>
        <p:xfrm>
          <a:off x="4445000" y="1594427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8" name="Chart" r:id="rId8" imgW="4572034" imgH="5143584" progId="MSGraph.Chart.8">
                  <p:embed followColorScheme="full"/>
                </p:oleObj>
              </mc:Choice>
              <mc:Fallback>
                <p:oleObj name="Chart" r:id="rId8" imgW="4572034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445000" y="1594427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I1"/>
          <p:cNvSpPr/>
          <p:nvPr>
            <p:custDataLst>
              <p:tags r:id="rId5"/>
            </p:custDataLst>
          </p:nvPr>
        </p:nvSpPr>
        <p:spPr>
          <a:xfrm>
            <a:off x="1037590" y="2133600"/>
            <a:ext cx="1876616" cy="585216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PCountdownTrigger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TPCountdown" hidden="1"/>
          <p:cNvGrpSpPr/>
          <p:nvPr>
            <p:custDataLst>
              <p:tags r:id="rId6"/>
            </p:custDataLst>
          </p:nvPr>
        </p:nvGrpSpPr>
        <p:grpSpPr>
          <a:xfrm>
            <a:off x="8382000" y="6096000"/>
            <a:ext cx="635000" cy="635000"/>
            <a:chOff x="8318500" y="6032500"/>
            <a:chExt cx="635000" cy="635000"/>
          </a:xfrm>
        </p:grpSpPr>
        <p:sp>
          <p:nvSpPr>
            <p:cNvPr id="11" name="CountdownShape" hidden="1"/>
            <p:cNvSpPr/>
            <p:nvPr/>
          </p:nvSpPr>
          <p:spPr>
            <a:xfrm>
              <a:off x="8318500" y="6032500"/>
              <a:ext cx="635000" cy="63500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untdownText" hidden="1"/>
            <p:cNvSpPr txBox="1"/>
            <p:nvPr/>
          </p:nvSpPr>
          <p:spPr>
            <a:xfrm>
              <a:off x="8318500" y="6032500"/>
              <a:ext cx="6350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2400" b="1" smtClean="0">
                  <a:latin typeface="Tahoma"/>
                </a:rPr>
                <a:t>1</a:t>
              </a:r>
              <a:endParaRPr lang="en-US" sz="2400" b="1">
                <a:latin typeface="Tahoma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3422038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9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framework of something or how it is put together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structure   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/>
              <a:t>s</a:t>
            </a:r>
            <a:r>
              <a:rPr lang="en-US" dirty="0" smtClean="0"/>
              <a:t>olid  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blueprint  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function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374370159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2" name="Chart" r:id="rId8" imgW="4572034" imgH="5143584" progId="MSGraph.Chart.8">
                  <p:embed followColorScheme="full"/>
                </p:oleObj>
              </mc:Choice>
              <mc:Fallback>
                <p:oleObj name="Chart" r:id="rId8" imgW="4572034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I1"/>
          <p:cNvSpPr/>
          <p:nvPr>
            <p:custDataLst>
              <p:tags r:id="rId5"/>
            </p:custDataLst>
          </p:nvPr>
        </p:nvSpPr>
        <p:spPr>
          <a:xfrm>
            <a:off x="1037590" y="1645920"/>
            <a:ext cx="1991932" cy="487680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PCountdownTrigger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TPCountdown" hidden="1"/>
          <p:cNvGrpSpPr/>
          <p:nvPr>
            <p:custDataLst>
              <p:tags r:id="rId6"/>
            </p:custDataLst>
          </p:nvPr>
        </p:nvGrpSpPr>
        <p:grpSpPr>
          <a:xfrm>
            <a:off x="8382000" y="6096000"/>
            <a:ext cx="635000" cy="635000"/>
            <a:chOff x="8318500" y="6032500"/>
            <a:chExt cx="635000" cy="635000"/>
          </a:xfrm>
        </p:grpSpPr>
        <p:sp>
          <p:nvSpPr>
            <p:cNvPr id="11" name="CountdownShape" hidden="1"/>
            <p:cNvSpPr/>
            <p:nvPr/>
          </p:nvSpPr>
          <p:spPr>
            <a:xfrm>
              <a:off x="8318500" y="6032500"/>
              <a:ext cx="635000" cy="63500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untdownText" hidden="1"/>
            <p:cNvSpPr txBox="1"/>
            <p:nvPr/>
          </p:nvSpPr>
          <p:spPr>
            <a:xfrm>
              <a:off x="8318500" y="6032500"/>
              <a:ext cx="6350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2400" b="1" smtClean="0">
                  <a:latin typeface="Tahoma"/>
                </a:rPr>
                <a:t>1</a:t>
              </a:r>
              <a:endParaRPr lang="en-US" sz="2400" b="1">
                <a:latin typeface="Tahoma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1575307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9" grpId="0" animBg="1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LeaderBoard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Participant Leaders</a:t>
            </a:r>
            <a:endParaRPr lang="en-US"/>
          </a:p>
        </p:txBody>
      </p:sp>
      <p:graphicFrame>
        <p:nvGraphicFramePr>
          <p:cNvPr id="4" name="TPLeaderBoardTab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5368289"/>
              </p:ext>
            </p:extLst>
          </p:nvPr>
        </p:nvGraphicFramePr>
        <p:xfrm>
          <a:off x="127000" y="1333500"/>
          <a:ext cx="88900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7000"/>
                <a:gridCol w="3048000"/>
                <a:gridCol w="1397000"/>
                <a:gridCol w="3048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rgbClr val="000000"/>
                          </a:solidFill>
                        </a:rPr>
                        <a:t>Points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Participant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Points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Participant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14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Cowan, Lizzy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13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Alvarado, Jason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12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Cabrera, Sergi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11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Vann, Noah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10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Goodman, Tristan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5767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LeaderBoard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Fastest Responders</a:t>
            </a:r>
            <a:endParaRPr lang="en-US"/>
          </a:p>
        </p:txBody>
      </p:sp>
      <p:graphicFrame>
        <p:nvGraphicFramePr>
          <p:cNvPr id="4" name="TPLeaderBoardTab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2655362"/>
              </p:ext>
            </p:extLst>
          </p:nvPr>
        </p:nvGraphicFramePr>
        <p:xfrm>
          <a:off x="127000" y="1333500"/>
          <a:ext cx="88900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7000"/>
                <a:gridCol w="3048000"/>
                <a:gridCol w="1397000"/>
                <a:gridCol w="3048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rgbClr val="000000"/>
                          </a:solidFill>
                        </a:rPr>
                        <a:t>Seconds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Participant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Seconds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Participant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3.472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Cowan, Lizzy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5.307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Alvarado, Jason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7.242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Goodman, Tristan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7.29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Cabrera, Sergi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8.706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Stryker, Angel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97247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Where one object in space casts a shadow onto another, examples include a lunar and solar.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2057400"/>
            <a:ext cx="4114800" cy="40687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ellipse   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waxing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waning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eclipse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26580327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Chart" r:id="rId8" imgW="4572034" imgH="5143584" progId="MSGraph.Chart.8">
                  <p:embed followColorScheme="full"/>
                </p:oleObj>
              </mc:Choice>
              <mc:Fallback>
                <p:oleObj name="Chart" r:id="rId8" imgW="4572034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3761232"/>
            <a:ext cx="1158558" cy="585216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PCountdownTrigger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TPCountdown" hidden="1"/>
          <p:cNvGrpSpPr/>
          <p:nvPr>
            <p:custDataLst>
              <p:tags r:id="rId6"/>
            </p:custDataLst>
          </p:nvPr>
        </p:nvGrpSpPr>
        <p:grpSpPr>
          <a:xfrm>
            <a:off x="8382000" y="6096000"/>
            <a:ext cx="635000" cy="635000"/>
            <a:chOff x="8318500" y="6032500"/>
            <a:chExt cx="635000" cy="635000"/>
          </a:xfrm>
        </p:grpSpPr>
        <p:sp>
          <p:nvSpPr>
            <p:cNvPr id="11" name="CountdownShape" hidden="1"/>
            <p:cNvSpPr/>
            <p:nvPr/>
          </p:nvSpPr>
          <p:spPr>
            <a:xfrm>
              <a:off x="8318500" y="6032500"/>
              <a:ext cx="635000" cy="63500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untdownText" hidden="1"/>
            <p:cNvSpPr txBox="1"/>
            <p:nvPr/>
          </p:nvSpPr>
          <p:spPr>
            <a:xfrm>
              <a:off x="8318500" y="6032500"/>
              <a:ext cx="6350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2400" b="1" smtClean="0">
                  <a:latin typeface="Tahoma"/>
                </a:rPr>
                <a:t>1</a:t>
              </a:r>
              <a:endParaRPr lang="en-US" sz="2400" b="1">
                <a:latin typeface="Tahoma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1503036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structure made of DNA that is found in the nucleus of a cell that contains genes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905000"/>
            <a:ext cx="4114800" cy="42211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meiosis    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err="1" smtClean="0"/>
              <a:t>Punnett</a:t>
            </a:r>
            <a:r>
              <a:rPr lang="en-US" dirty="0" smtClean="0"/>
              <a:t> square    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phenotype  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chromosome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55101733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6" name="Chart" r:id="rId8" imgW="4572034" imgH="5143584" progId="MSGraph.Chart.8">
                  <p:embed followColorScheme="full"/>
                </p:oleObj>
              </mc:Choice>
              <mc:Fallback>
                <p:oleObj name="Chart" r:id="rId8" imgW="4572034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I1"/>
          <p:cNvSpPr/>
          <p:nvPr>
            <p:custDataLst>
              <p:tags r:id="rId5"/>
            </p:custDataLst>
          </p:nvPr>
        </p:nvSpPr>
        <p:spPr>
          <a:xfrm>
            <a:off x="1037590" y="3608832"/>
            <a:ext cx="2200148" cy="585216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PCountdownTrigger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TPCountdown" hidden="1"/>
          <p:cNvGrpSpPr/>
          <p:nvPr>
            <p:custDataLst>
              <p:tags r:id="rId6"/>
            </p:custDataLst>
          </p:nvPr>
        </p:nvGrpSpPr>
        <p:grpSpPr>
          <a:xfrm>
            <a:off x="8382000" y="6096000"/>
            <a:ext cx="635000" cy="635000"/>
            <a:chOff x="8318500" y="6032500"/>
            <a:chExt cx="635000" cy="635000"/>
          </a:xfrm>
        </p:grpSpPr>
        <p:sp>
          <p:nvSpPr>
            <p:cNvPr id="11" name="CountdownShape" hidden="1"/>
            <p:cNvSpPr/>
            <p:nvPr/>
          </p:nvSpPr>
          <p:spPr>
            <a:xfrm>
              <a:off x="8318500" y="6032500"/>
              <a:ext cx="635000" cy="63500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untdownText" hidden="1"/>
            <p:cNvSpPr txBox="1"/>
            <p:nvPr/>
          </p:nvSpPr>
          <p:spPr>
            <a:xfrm>
              <a:off x="8318500" y="6032500"/>
              <a:ext cx="6350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2400" b="1" smtClean="0">
                  <a:latin typeface="Tahoma"/>
                </a:rPr>
                <a:t>1</a:t>
              </a:r>
              <a:endParaRPr lang="en-US" sz="2400" b="1">
                <a:latin typeface="Tahoma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316406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9" grpId="0" animBg="1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trait that shows up in the physical appearance of a person even if only one copy is present in the genotype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2286000"/>
            <a:ext cx="4114800" cy="38401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fr-FR" dirty="0" err="1" smtClean="0"/>
              <a:t>gene</a:t>
            </a:r>
            <a:r>
              <a:rPr lang="fr-FR" dirty="0" smtClean="0"/>
              <a:t>   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fr-FR" dirty="0" err="1" smtClean="0"/>
              <a:t>genotype</a:t>
            </a:r>
            <a:r>
              <a:rPr lang="fr-FR" dirty="0" smtClean="0"/>
              <a:t>   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fr-FR" dirty="0" smtClean="0"/>
              <a:t>dominant trait   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fr-FR" dirty="0" err="1" smtClean="0"/>
              <a:t>recessive</a:t>
            </a:r>
            <a:r>
              <a:rPr lang="fr-FR" dirty="0" smtClean="0"/>
              <a:t> trait 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229094948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9" name="Chart" r:id="rId8" imgW="4572034" imgH="5143584" progId="MSGraph.Chart.8">
                  <p:embed followColorScheme="full"/>
                </p:oleObj>
              </mc:Choice>
              <mc:Fallback>
                <p:oleObj name="Chart" r:id="rId8" imgW="4572034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I1"/>
          <p:cNvSpPr/>
          <p:nvPr>
            <p:custDataLst>
              <p:tags r:id="rId5"/>
            </p:custDataLst>
          </p:nvPr>
        </p:nvSpPr>
        <p:spPr>
          <a:xfrm>
            <a:off x="1037590" y="3404616"/>
            <a:ext cx="2877185" cy="585216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PCountdownTrigger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TPCountdown" hidden="1"/>
          <p:cNvGrpSpPr/>
          <p:nvPr>
            <p:custDataLst>
              <p:tags r:id="rId6"/>
            </p:custDataLst>
          </p:nvPr>
        </p:nvGrpSpPr>
        <p:grpSpPr>
          <a:xfrm>
            <a:off x="8382000" y="6096000"/>
            <a:ext cx="635000" cy="635000"/>
            <a:chOff x="8318500" y="6032500"/>
            <a:chExt cx="635000" cy="635000"/>
          </a:xfrm>
        </p:grpSpPr>
        <p:sp>
          <p:nvSpPr>
            <p:cNvPr id="11" name="CountdownShape" hidden="1"/>
            <p:cNvSpPr/>
            <p:nvPr/>
          </p:nvSpPr>
          <p:spPr>
            <a:xfrm>
              <a:off x="8318500" y="6032500"/>
              <a:ext cx="635000" cy="63500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untdownText" hidden="1"/>
            <p:cNvSpPr txBox="1"/>
            <p:nvPr/>
          </p:nvSpPr>
          <p:spPr>
            <a:xfrm>
              <a:off x="8318500" y="6032500"/>
              <a:ext cx="6350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2400" b="1" smtClean="0">
                  <a:latin typeface="Tahoma"/>
                </a:rPr>
                <a:t>1</a:t>
              </a:r>
              <a:endParaRPr lang="en-US" sz="2400" b="1">
                <a:latin typeface="Tahoma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3740846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9" grpId="0" animBg="1"/>
      <p:bldP spid="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Any change made to DNA that affects the characteristics of the organism 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homeostasis    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phenotype     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mutation    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stimulus 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706243900"/>
              </p:ext>
            </p:extLst>
          </p:nvPr>
        </p:nvGraphicFramePr>
        <p:xfrm>
          <a:off x="4445000" y="1587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3" name="Chart" r:id="rId8" imgW="4572034" imgH="5143584" progId="MSGraph.Chart.8">
                  <p:embed followColorScheme="full"/>
                </p:oleObj>
              </mc:Choice>
              <mc:Fallback>
                <p:oleObj name="Chart" r:id="rId8" imgW="4572034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445000" y="15875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I1"/>
          <p:cNvSpPr/>
          <p:nvPr>
            <p:custDataLst>
              <p:tags r:id="rId5"/>
            </p:custDataLst>
          </p:nvPr>
        </p:nvSpPr>
        <p:spPr>
          <a:xfrm>
            <a:off x="1037590" y="2718816"/>
            <a:ext cx="2099501" cy="585216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PCountdownTrigger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TPCountdown" hidden="1"/>
          <p:cNvGrpSpPr/>
          <p:nvPr>
            <p:custDataLst>
              <p:tags r:id="rId6"/>
            </p:custDataLst>
          </p:nvPr>
        </p:nvGrpSpPr>
        <p:grpSpPr>
          <a:xfrm>
            <a:off x="8382000" y="6096000"/>
            <a:ext cx="635000" cy="635000"/>
            <a:chOff x="8318500" y="6032500"/>
            <a:chExt cx="635000" cy="635000"/>
          </a:xfrm>
        </p:grpSpPr>
        <p:sp>
          <p:nvSpPr>
            <p:cNvPr id="11" name="CountdownShape" hidden="1"/>
            <p:cNvSpPr/>
            <p:nvPr/>
          </p:nvSpPr>
          <p:spPr>
            <a:xfrm>
              <a:off x="8318500" y="6032500"/>
              <a:ext cx="635000" cy="63500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untdownText" hidden="1"/>
            <p:cNvSpPr txBox="1"/>
            <p:nvPr/>
          </p:nvSpPr>
          <p:spPr>
            <a:xfrm>
              <a:off x="8318500" y="6032500"/>
              <a:ext cx="6350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2400" b="1" smtClean="0">
                  <a:latin typeface="Tahoma"/>
                </a:rPr>
                <a:t>1</a:t>
              </a:r>
              <a:endParaRPr lang="en-US" sz="2400" b="1">
                <a:latin typeface="Tahoma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968828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9" grpId="0" animBg="1"/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chart used to show the probability of how genes may combine and be passed to offspring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2438400"/>
            <a:ext cx="4114800" cy="36877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data table    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err="1" smtClean="0"/>
              <a:t>Punnett</a:t>
            </a:r>
            <a:r>
              <a:rPr lang="en-US" dirty="0" smtClean="0"/>
              <a:t> square   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experiment    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characteristic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340500772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7" name="Chart" r:id="rId8" imgW="4572034" imgH="5143584" progId="MSGraph.Chart.8">
                  <p:embed followColorScheme="full"/>
                </p:oleObj>
              </mc:Choice>
              <mc:Fallback>
                <p:oleObj name="Chart" r:id="rId8" imgW="4572034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I1"/>
          <p:cNvSpPr/>
          <p:nvPr>
            <p:custDataLst>
              <p:tags r:id="rId5"/>
            </p:custDataLst>
          </p:nvPr>
        </p:nvSpPr>
        <p:spPr>
          <a:xfrm>
            <a:off x="1037590" y="2971800"/>
            <a:ext cx="3017266" cy="585216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PCountdownTrigger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TPCountdown" hidden="1"/>
          <p:cNvGrpSpPr/>
          <p:nvPr>
            <p:custDataLst>
              <p:tags r:id="rId6"/>
            </p:custDataLst>
          </p:nvPr>
        </p:nvGrpSpPr>
        <p:grpSpPr>
          <a:xfrm>
            <a:off x="8382000" y="6096000"/>
            <a:ext cx="635000" cy="635000"/>
            <a:chOff x="8318500" y="6032500"/>
            <a:chExt cx="635000" cy="635000"/>
          </a:xfrm>
        </p:grpSpPr>
        <p:sp>
          <p:nvSpPr>
            <p:cNvPr id="11" name="CountdownShape" hidden="1"/>
            <p:cNvSpPr/>
            <p:nvPr/>
          </p:nvSpPr>
          <p:spPr>
            <a:xfrm>
              <a:off x="8318500" y="6032500"/>
              <a:ext cx="635000" cy="63500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untdownText" hidden="1"/>
            <p:cNvSpPr txBox="1"/>
            <p:nvPr/>
          </p:nvSpPr>
          <p:spPr>
            <a:xfrm>
              <a:off x="8318500" y="6032500"/>
              <a:ext cx="6350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2400" b="1" smtClean="0">
                  <a:latin typeface="Tahoma"/>
                </a:rPr>
                <a:t>1</a:t>
              </a:r>
              <a:endParaRPr lang="en-US" sz="2400" b="1">
                <a:latin typeface="Tahoma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3835365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9" grpId="0" animBg="1"/>
      <p:bldP spid="1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genetic make-up of an organism; all the genes that an organism has (Bb)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genotype     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meiosis     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density      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phenotype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070716382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1" name="Chart" r:id="rId8" imgW="4572034" imgH="5143584" progId="MSGraph.Chart.8">
                  <p:embed followColorScheme="full"/>
                </p:oleObj>
              </mc:Choice>
              <mc:Fallback>
                <p:oleObj name="Chart" r:id="rId8" imgW="4572034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I1"/>
          <p:cNvSpPr/>
          <p:nvPr>
            <p:custDataLst>
              <p:tags r:id="rId5"/>
            </p:custDataLst>
          </p:nvPr>
        </p:nvSpPr>
        <p:spPr>
          <a:xfrm>
            <a:off x="1037590" y="1645920"/>
            <a:ext cx="2225485" cy="487680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PCountdownTrigger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TPCountdown" hidden="1"/>
          <p:cNvGrpSpPr/>
          <p:nvPr>
            <p:custDataLst>
              <p:tags r:id="rId6"/>
            </p:custDataLst>
          </p:nvPr>
        </p:nvGrpSpPr>
        <p:grpSpPr>
          <a:xfrm>
            <a:off x="8382000" y="6096000"/>
            <a:ext cx="635000" cy="635000"/>
            <a:chOff x="8318500" y="6032500"/>
            <a:chExt cx="635000" cy="635000"/>
          </a:xfrm>
        </p:grpSpPr>
        <p:sp>
          <p:nvSpPr>
            <p:cNvPr id="11" name="CountdownShape" hidden="1"/>
            <p:cNvSpPr/>
            <p:nvPr/>
          </p:nvSpPr>
          <p:spPr>
            <a:xfrm>
              <a:off x="8318500" y="6032500"/>
              <a:ext cx="635000" cy="63500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untdownText" hidden="1"/>
            <p:cNvSpPr txBox="1"/>
            <p:nvPr/>
          </p:nvSpPr>
          <p:spPr>
            <a:xfrm>
              <a:off x="8318500" y="6032500"/>
              <a:ext cx="6350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2400" b="1" smtClean="0">
                  <a:latin typeface="Tahoma"/>
                </a:rPr>
                <a:t>1</a:t>
              </a:r>
              <a:endParaRPr lang="en-US" sz="2400" b="1">
                <a:latin typeface="Tahoma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980731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9" grpId="0" animBg="1"/>
      <p:bldP spid="1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process that takes place when a sperm and an egg combine to form one new cell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981200"/>
            <a:ext cx="4114800" cy="4144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meiosis     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fertilization   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evaporation    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mitosis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914255894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5" name="Chart" r:id="rId8" imgW="4572034" imgH="5143584" progId="MSGraph.Chart.8">
                  <p:embed followColorScheme="full"/>
                </p:oleObj>
              </mc:Choice>
              <mc:Fallback>
                <p:oleObj name="Chart" r:id="rId8" imgW="4572034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I1"/>
          <p:cNvSpPr/>
          <p:nvPr>
            <p:custDataLst>
              <p:tags r:id="rId5"/>
            </p:custDataLst>
          </p:nvPr>
        </p:nvSpPr>
        <p:spPr>
          <a:xfrm>
            <a:off x="1037590" y="2514600"/>
            <a:ext cx="2363851" cy="585216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PCountdownTrigger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TPCountdown" hidden="1"/>
          <p:cNvGrpSpPr/>
          <p:nvPr>
            <p:custDataLst>
              <p:tags r:id="rId6"/>
            </p:custDataLst>
          </p:nvPr>
        </p:nvGrpSpPr>
        <p:grpSpPr>
          <a:xfrm>
            <a:off x="8382000" y="6096000"/>
            <a:ext cx="635000" cy="635000"/>
            <a:chOff x="8318500" y="6032500"/>
            <a:chExt cx="635000" cy="635000"/>
          </a:xfrm>
        </p:grpSpPr>
        <p:sp>
          <p:nvSpPr>
            <p:cNvPr id="11" name="CountdownShape" hidden="1"/>
            <p:cNvSpPr/>
            <p:nvPr/>
          </p:nvSpPr>
          <p:spPr>
            <a:xfrm>
              <a:off x="8318500" y="6032500"/>
              <a:ext cx="635000" cy="63500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untdownText" hidden="1"/>
            <p:cNvSpPr txBox="1"/>
            <p:nvPr/>
          </p:nvSpPr>
          <p:spPr>
            <a:xfrm>
              <a:off x="8318500" y="6032500"/>
              <a:ext cx="6350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2400" b="1" smtClean="0">
                  <a:latin typeface="Tahoma"/>
                </a:rPr>
                <a:t>1</a:t>
              </a:r>
              <a:endParaRPr lang="en-US" sz="2400" b="1">
                <a:latin typeface="Tahoma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244690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9" grpId="0" animBg="1"/>
      <p:bldP spid="1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form of cell division that occurs in reproductive cells - produces sperm in males and eggs in females 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2209800"/>
            <a:ext cx="4114800" cy="39163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meiosis      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conduction    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mitosis   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fertilization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986843553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9" name="Chart" r:id="rId8" imgW="4572034" imgH="5143584" progId="MSGraph.Chart.8">
                  <p:embed followColorScheme="full"/>
                </p:oleObj>
              </mc:Choice>
              <mc:Fallback>
                <p:oleObj name="Chart" r:id="rId8" imgW="4572034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2255520"/>
            <a:ext cx="2008188" cy="487680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PCountdownTrigger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TPCountdown" hidden="1"/>
          <p:cNvGrpSpPr/>
          <p:nvPr>
            <p:custDataLst>
              <p:tags r:id="rId6"/>
            </p:custDataLst>
          </p:nvPr>
        </p:nvGrpSpPr>
        <p:grpSpPr>
          <a:xfrm>
            <a:off x="8382000" y="6096000"/>
            <a:ext cx="635000" cy="635000"/>
            <a:chOff x="8318500" y="6032500"/>
            <a:chExt cx="635000" cy="635000"/>
          </a:xfrm>
        </p:grpSpPr>
        <p:sp>
          <p:nvSpPr>
            <p:cNvPr id="7" name="CountdownShape" hidden="1"/>
            <p:cNvSpPr/>
            <p:nvPr/>
          </p:nvSpPr>
          <p:spPr>
            <a:xfrm>
              <a:off x="8318500" y="6032500"/>
              <a:ext cx="635000" cy="63500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CountdownText" hidden="1"/>
            <p:cNvSpPr txBox="1"/>
            <p:nvPr/>
          </p:nvSpPr>
          <p:spPr>
            <a:xfrm>
              <a:off x="8318500" y="6032500"/>
              <a:ext cx="6350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2400" b="1" smtClean="0">
                  <a:latin typeface="Tahoma"/>
                </a:rPr>
                <a:t>1</a:t>
              </a:r>
              <a:endParaRPr lang="en-US" sz="2400" b="1">
                <a:latin typeface="Tahoma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1500976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LeaderBoard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Participant Leaders</a:t>
            </a:r>
            <a:endParaRPr lang="en-US"/>
          </a:p>
        </p:txBody>
      </p:sp>
      <p:graphicFrame>
        <p:nvGraphicFramePr>
          <p:cNvPr id="4" name="TPLeaderBoardTab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1512219"/>
              </p:ext>
            </p:extLst>
          </p:nvPr>
        </p:nvGraphicFramePr>
        <p:xfrm>
          <a:off x="127000" y="1333500"/>
          <a:ext cx="88900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7000"/>
                <a:gridCol w="3048000"/>
                <a:gridCol w="1397000"/>
                <a:gridCol w="3048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rgbClr val="000000"/>
                          </a:solidFill>
                        </a:rPr>
                        <a:t>Points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Participant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Points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Participant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21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Cowan, Lizzy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19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Alvarado, Jason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18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Cabrera, Sergi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17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Weaver, Ethan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15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Goodman, Tristan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64838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LeaderBoard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Fastest Responders</a:t>
            </a:r>
            <a:endParaRPr lang="en-US"/>
          </a:p>
        </p:txBody>
      </p:sp>
      <p:graphicFrame>
        <p:nvGraphicFramePr>
          <p:cNvPr id="4" name="TPLeaderBoardTab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395824"/>
              </p:ext>
            </p:extLst>
          </p:nvPr>
        </p:nvGraphicFramePr>
        <p:xfrm>
          <a:off x="127000" y="1333500"/>
          <a:ext cx="88900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7000"/>
                <a:gridCol w="3048000"/>
                <a:gridCol w="1397000"/>
                <a:gridCol w="3048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rgbClr val="000000"/>
                          </a:solidFill>
                        </a:rPr>
                        <a:t>Seconds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Participant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Seconds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Participant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3.771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Cabrera, Sergi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5.608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Alvarado, Jason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6.805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Counsellor, Solomon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8.418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Goodman, Tristan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10.754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Weaver, Ethan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84670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system that breaks down food and changes it to energy and materials that the body uses, consists of stomach and intestines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2743200"/>
            <a:ext cx="4114800" cy="3382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circulatory    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digestive   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endocrine   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nervous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928667263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3" name="Chart" r:id="rId8" imgW="4572034" imgH="5143584" progId="MSGraph.Chart.8">
                  <p:embed followColorScheme="full"/>
                </p:oleObj>
              </mc:Choice>
              <mc:Fallback>
                <p:oleObj name="Chart" r:id="rId8" imgW="4572034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I1"/>
          <p:cNvSpPr/>
          <p:nvPr>
            <p:custDataLst>
              <p:tags r:id="rId5"/>
            </p:custDataLst>
          </p:nvPr>
        </p:nvSpPr>
        <p:spPr>
          <a:xfrm>
            <a:off x="1037590" y="3276600"/>
            <a:ext cx="1950212" cy="585216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PCountdownTrigger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TPCountdown" hidden="1"/>
          <p:cNvGrpSpPr/>
          <p:nvPr>
            <p:custDataLst>
              <p:tags r:id="rId6"/>
            </p:custDataLst>
          </p:nvPr>
        </p:nvGrpSpPr>
        <p:grpSpPr>
          <a:xfrm>
            <a:off x="8382000" y="6096000"/>
            <a:ext cx="635000" cy="635000"/>
            <a:chOff x="8318500" y="6032500"/>
            <a:chExt cx="635000" cy="635000"/>
          </a:xfrm>
        </p:grpSpPr>
        <p:sp>
          <p:nvSpPr>
            <p:cNvPr id="11" name="CountdownShape" hidden="1"/>
            <p:cNvSpPr/>
            <p:nvPr/>
          </p:nvSpPr>
          <p:spPr>
            <a:xfrm>
              <a:off x="8318500" y="6032500"/>
              <a:ext cx="635000" cy="63500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untdownText" hidden="1"/>
            <p:cNvSpPr txBox="1"/>
            <p:nvPr/>
          </p:nvSpPr>
          <p:spPr>
            <a:xfrm>
              <a:off x="8318500" y="6032500"/>
              <a:ext cx="6350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2400" b="1" smtClean="0">
                  <a:latin typeface="Tahoma"/>
                </a:rPr>
                <a:t>1</a:t>
              </a:r>
              <a:endParaRPr lang="en-US" sz="2400" b="1">
                <a:latin typeface="Tahoma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2253048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part of the lunar cycle where the Moon appears to grow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waning  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ellipse 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waxing 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eclipse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923032460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Chart" r:id="rId8" imgW="4572034" imgH="5143584" progId="MSGraph.Chart.8">
                  <p:embed followColorScheme="full"/>
                </p:oleObj>
              </mc:Choice>
              <mc:Fallback>
                <p:oleObj name="Chart" r:id="rId8" imgW="4572034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I1"/>
          <p:cNvSpPr/>
          <p:nvPr>
            <p:custDataLst>
              <p:tags r:id="rId5"/>
            </p:custDataLst>
          </p:nvPr>
        </p:nvSpPr>
        <p:spPr>
          <a:xfrm>
            <a:off x="1037590" y="2718816"/>
            <a:ext cx="1455357" cy="585216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PCountdownTrigger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TPCountdown" hidden="1"/>
          <p:cNvGrpSpPr/>
          <p:nvPr>
            <p:custDataLst>
              <p:tags r:id="rId6"/>
            </p:custDataLst>
          </p:nvPr>
        </p:nvGrpSpPr>
        <p:grpSpPr>
          <a:xfrm>
            <a:off x="8382000" y="6096000"/>
            <a:ext cx="635000" cy="635000"/>
            <a:chOff x="8318500" y="6032500"/>
            <a:chExt cx="635000" cy="635000"/>
          </a:xfrm>
        </p:grpSpPr>
        <p:sp>
          <p:nvSpPr>
            <p:cNvPr id="11" name="CountdownShape" hidden="1"/>
            <p:cNvSpPr/>
            <p:nvPr/>
          </p:nvSpPr>
          <p:spPr>
            <a:xfrm>
              <a:off x="8318500" y="6032500"/>
              <a:ext cx="635000" cy="63500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untdownText" hidden="1"/>
            <p:cNvSpPr txBox="1"/>
            <p:nvPr/>
          </p:nvSpPr>
          <p:spPr>
            <a:xfrm>
              <a:off x="8318500" y="6032500"/>
              <a:ext cx="6350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2400" b="1" smtClean="0">
                  <a:latin typeface="Tahoma"/>
                </a:rPr>
                <a:t>1</a:t>
              </a:r>
              <a:endParaRPr lang="en-US" sz="2400" b="1">
                <a:latin typeface="Tahoma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2549684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9" grpId="0" animBg="1"/>
      <p:bldP spid="1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system that regulates the body's response to internal and external stimuli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2362200"/>
            <a:ext cx="4114800" cy="3763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nervous     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excretory     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immune    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circulatory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930096522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7" name="Chart" r:id="rId8" imgW="4572034" imgH="5143584" progId="MSGraph.Chart.8">
                  <p:embed followColorScheme="full"/>
                </p:oleObj>
              </mc:Choice>
              <mc:Fallback>
                <p:oleObj name="Chart" r:id="rId8" imgW="4572034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I1"/>
          <p:cNvSpPr/>
          <p:nvPr>
            <p:custDataLst>
              <p:tags r:id="rId5"/>
            </p:custDataLst>
          </p:nvPr>
        </p:nvSpPr>
        <p:spPr>
          <a:xfrm>
            <a:off x="1037590" y="2407920"/>
            <a:ext cx="1998663" cy="487680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PCountdownTrigger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TPCountdown" hidden="1"/>
          <p:cNvGrpSpPr/>
          <p:nvPr>
            <p:custDataLst>
              <p:tags r:id="rId6"/>
            </p:custDataLst>
          </p:nvPr>
        </p:nvGrpSpPr>
        <p:grpSpPr>
          <a:xfrm>
            <a:off x="8382000" y="6096000"/>
            <a:ext cx="635000" cy="635000"/>
            <a:chOff x="8318500" y="6032500"/>
            <a:chExt cx="635000" cy="635000"/>
          </a:xfrm>
        </p:grpSpPr>
        <p:sp>
          <p:nvSpPr>
            <p:cNvPr id="11" name="CountdownShape" hidden="1"/>
            <p:cNvSpPr/>
            <p:nvPr/>
          </p:nvSpPr>
          <p:spPr>
            <a:xfrm>
              <a:off x="8318500" y="6032500"/>
              <a:ext cx="635000" cy="63500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untdownText" hidden="1"/>
            <p:cNvSpPr txBox="1"/>
            <p:nvPr/>
          </p:nvSpPr>
          <p:spPr>
            <a:xfrm>
              <a:off x="8318500" y="6032500"/>
              <a:ext cx="6350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2400" b="1" smtClean="0">
                  <a:latin typeface="Tahoma"/>
                </a:rPr>
                <a:t>1</a:t>
              </a:r>
              <a:endParaRPr lang="en-US" sz="2400" b="1">
                <a:latin typeface="Tahoma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3133904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9" grpId="0" animBg="1"/>
      <p:bldP spid="1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condition in which an organism or cell maintains a relatively stable environment (when all the systems work together correctly)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2971800"/>
            <a:ext cx="4114800" cy="31543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cellular respiration   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photosynthesis    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heredity    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homeostasis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925713649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1" name="Chart" r:id="rId8" imgW="4572034" imgH="5143584" progId="MSGraph.Chart.8">
                  <p:embed followColorScheme="full"/>
                </p:oleObj>
              </mc:Choice>
              <mc:Fallback>
                <p:oleObj name="Chart" r:id="rId8" imgW="4572034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I1"/>
          <p:cNvSpPr/>
          <p:nvPr>
            <p:custDataLst>
              <p:tags r:id="rId5"/>
            </p:custDataLst>
          </p:nvPr>
        </p:nvSpPr>
        <p:spPr>
          <a:xfrm>
            <a:off x="1037590" y="4675632"/>
            <a:ext cx="2087626" cy="585216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PCountdownTrigger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TPCountdown" hidden="1"/>
          <p:cNvGrpSpPr/>
          <p:nvPr>
            <p:custDataLst>
              <p:tags r:id="rId6"/>
            </p:custDataLst>
          </p:nvPr>
        </p:nvGrpSpPr>
        <p:grpSpPr>
          <a:xfrm>
            <a:off x="8382000" y="6096000"/>
            <a:ext cx="635000" cy="635000"/>
            <a:chOff x="8318500" y="6032500"/>
            <a:chExt cx="635000" cy="635000"/>
          </a:xfrm>
        </p:grpSpPr>
        <p:sp>
          <p:nvSpPr>
            <p:cNvPr id="11" name="CountdownShape" hidden="1"/>
            <p:cNvSpPr/>
            <p:nvPr/>
          </p:nvSpPr>
          <p:spPr>
            <a:xfrm>
              <a:off x="8318500" y="6032500"/>
              <a:ext cx="635000" cy="63500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untdownText" hidden="1"/>
            <p:cNvSpPr txBox="1"/>
            <p:nvPr/>
          </p:nvSpPr>
          <p:spPr>
            <a:xfrm>
              <a:off x="8318500" y="6032500"/>
              <a:ext cx="6350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2400" b="1" smtClean="0">
                  <a:latin typeface="Tahoma"/>
                </a:rPr>
                <a:t>1</a:t>
              </a:r>
              <a:endParaRPr lang="en-US" sz="2400" b="1">
                <a:latin typeface="Tahoma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1431732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9" grpId="0" animBg="1"/>
      <p:bldP spid="1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system that protects the body from disease and consists of lymph nodes and white blood cells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2209800"/>
            <a:ext cx="4114800" cy="39163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muscular     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immune   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nervous    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skeletal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925875210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5" name="Chart" r:id="rId8" imgW="4572034" imgH="5143584" progId="MSGraph.Chart.8">
                  <p:embed followColorScheme="full"/>
                </p:oleObj>
              </mc:Choice>
              <mc:Fallback>
                <p:oleObj name="Chart" r:id="rId8" imgW="4572034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I1"/>
          <p:cNvSpPr/>
          <p:nvPr>
            <p:custDataLst>
              <p:tags r:id="rId5"/>
            </p:custDataLst>
          </p:nvPr>
        </p:nvSpPr>
        <p:spPr>
          <a:xfrm>
            <a:off x="1037590" y="2743200"/>
            <a:ext cx="1860550" cy="585216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PCountdownTrigger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TPCountdown" hidden="1"/>
          <p:cNvGrpSpPr/>
          <p:nvPr>
            <p:custDataLst>
              <p:tags r:id="rId6"/>
            </p:custDataLst>
          </p:nvPr>
        </p:nvGrpSpPr>
        <p:grpSpPr>
          <a:xfrm>
            <a:off x="8382000" y="6096000"/>
            <a:ext cx="635000" cy="635000"/>
            <a:chOff x="8318500" y="6032500"/>
            <a:chExt cx="635000" cy="635000"/>
          </a:xfrm>
        </p:grpSpPr>
        <p:sp>
          <p:nvSpPr>
            <p:cNvPr id="11" name="CountdownShape" hidden="1"/>
            <p:cNvSpPr/>
            <p:nvPr/>
          </p:nvSpPr>
          <p:spPr>
            <a:xfrm>
              <a:off x="8318500" y="6032500"/>
              <a:ext cx="635000" cy="63500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untdownText" hidden="1"/>
            <p:cNvSpPr txBox="1"/>
            <p:nvPr/>
          </p:nvSpPr>
          <p:spPr>
            <a:xfrm>
              <a:off x="8318500" y="6032500"/>
              <a:ext cx="6350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2400" b="1" smtClean="0">
                  <a:latin typeface="Tahoma"/>
                </a:rPr>
                <a:t>1</a:t>
              </a:r>
              <a:endParaRPr lang="en-US" sz="2400" b="1">
                <a:latin typeface="Tahoma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1749049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9" grpId="0" animBg="1"/>
      <p:bldP spid="1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system that brings oxygen into the body and removes carbon dioxide, consists of trachea, nose, and lungs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2514600"/>
            <a:ext cx="4114800" cy="36115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fr-FR" dirty="0" err="1" smtClean="0"/>
              <a:t>nervous</a:t>
            </a:r>
            <a:r>
              <a:rPr lang="fr-FR" dirty="0" smtClean="0"/>
              <a:t>    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fr-FR" dirty="0" smtClean="0"/>
              <a:t>immune    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fr-FR" dirty="0" smtClean="0"/>
              <a:t>endocrine   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fr-FR" dirty="0" err="1" smtClean="0"/>
              <a:t>respiratory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755495160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9" name="Chart" r:id="rId8" imgW="4572034" imgH="5143584" progId="MSGraph.Chart.8">
                  <p:embed followColorScheme="full"/>
                </p:oleObj>
              </mc:Choice>
              <mc:Fallback>
                <p:oleObj name="Chart" r:id="rId8" imgW="4572034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I1"/>
          <p:cNvSpPr/>
          <p:nvPr>
            <p:custDataLst>
              <p:tags r:id="rId5"/>
            </p:custDataLst>
          </p:nvPr>
        </p:nvSpPr>
        <p:spPr>
          <a:xfrm>
            <a:off x="1037590" y="4218432"/>
            <a:ext cx="1828483" cy="585216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PCountdownTrigger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TPCountdown" hidden="1"/>
          <p:cNvGrpSpPr/>
          <p:nvPr>
            <p:custDataLst>
              <p:tags r:id="rId6"/>
            </p:custDataLst>
          </p:nvPr>
        </p:nvGrpSpPr>
        <p:grpSpPr>
          <a:xfrm>
            <a:off x="8382000" y="6096000"/>
            <a:ext cx="635000" cy="635000"/>
            <a:chOff x="8318500" y="6032500"/>
            <a:chExt cx="635000" cy="635000"/>
          </a:xfrm>
        </p:grpSpPr>
        <p:sp>
          <p:nvSpPr>
            <p:cNvPr id="11" name="CountdownShape" hidden="1"/>
            <p:cNvSpPr/>
            <p:nvPr/>
          </p:nvSpPr>
          <p:spPr>
            <a:xfrm>
              <a:off x="8318500" y="6032500"/>
              <a:ext cx="635000" cy="63500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untdownText" hidden="1"/>
            <p:cNvSpPr txBox="1"/>
            <p:nvPr/>
          </p:nvSpPr>
          <p:spPr>
            <a:xfrm>
              <a:off x="8318500" y="6032500"/>
              <a:ext cx="6350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2400" b="1" smtClean="0">
                  <a:latin typeface="Tahoma"/>
                </a:rPr>
                <a:t>1</a:t>
              </a:r>
              <a:endParaRPr lang="en-US" sz="2400" b="1">
                <a:latin typeface="Tahoma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2963761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9" grpId="0" animBg="1"/>
      <p:bldP spid="10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system that carries oxygen rich blood and nutrients to the cells and removes carbon dioxide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2286000"/>
            <a:ext cx="4114800" cy="38401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muscular     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circulatory     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immune   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skeletal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213765134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3" name="Chart" r:id="rId8" imgW="4572034" imgH="5143584" progId="MSGraph.Chart.8">
                  <p:embed followColorScheme="full"/>
                </p:oleObj>
              </mc:Choice>
              <mc:Fallback>
                <p:oleObj name="Chart" r:id="rId8" imgW="4572034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I1"/>
          <p:cNvSpPr/>
          <p:nvPr>
            <p:custDataLst>
              <p:tags r:id="rId5"/>
            </p:custDataLst>
          </p:nvPr>
        </p:nvSpPr>
        <p:spPr>
          <a:xfrm>
            <a:off x="1037590" y="2819400"/>
            <a:ext cx="2415540" cy="585216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PCountdownTrigger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TPCountdown" hidden="1"/>
          <p:cNvGrpSpPr/>
          <p:nvPr>
            <p:custDataLst>
              <p:tags r:id="rId6"/>
            </p:custDataLst>
          </p:nvPr>
        </p:nvGrpSpPr>
        <p:grpSpPr>
          <a:xfrm>
            <a:off x="8382000" y="6096000"/>
            <a:ext cx="635000" cy="635000"/>
            <a:chOff x="8318500" y="6032500"/>
            <a:chExt cx="635000" cy="635000"/>
          </a:xfrm>
        </p:grpSpPr>
        <p:sp>
          <p:nvSpPr>
            <p:cNvPr id="11" name="CountdownShape" hidden="1"/>
            <p:cNvSpPr/>
            <p:nvPr/>
          </p:nvSpPr>
          <p:spPr>
            <a:xfrm>
              <a:off x="8318500" y="6032500"/>
              <a:ext cx="635000" cy="63500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untdownText" hidden="1"/>
            <p:cNvSpPr txBox="1"/>
            <p:nvPr/>
          </p:nvSpPr>
          <p:spPr>
            <a:xfrm>
              <a:off x="8318500" y="6032500"/>
              <a:ext cx="6350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2400" b="1" smtClean="0">
                  <a:latin typeface="Tahoma"/>
                </a:rPr>
                <a:t>10</a:t>
              </a:r>
              <a:endParaRPr lang="en-US" sz="2400" b="1">
                <a:latin typeface="Tahoma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3304723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9" grpId="0" animBg="1"/>
      <p:bldP spid="10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system that works with the skeletal system to help the body move and includes voluntary and involuntary types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3124200"/>
            <a:ext cx="4114800" cy="3001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muscular    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immune    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respiratory    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digestive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495952219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7" name="Chart" r:id="rId8" imgW="4572034" imgH="5143584" progId="MSGraph.Chart.8">
                  <p:embed followColorScheme="full"/>
                </p:oleObj>
              </mc:Choice>
              <mc:Fallback>
                <p:oleObj name="Chart" r:id="rId8" imgW="4572034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3169920"/>
            <a:ext cx="2092325" cy="487680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PCountdownTrigger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TPCountdown" hidden="1"/>
          <p:cNvGrpSpPr/>
          <p:nvPr>
            <p:custDataLst>
              <p:tags r:id="rId6"/>
            </p:custDataLst>
          </p:nvPr>
        </p:nvGrpSpPr>
        <p:grpSpPr>
          <a:xfrm>
            <a:off x="8382000" y="6096000"/>
            <a:ext cx="635000" cy="635000"/>
            <a:chOff x="8318500" y="6032500"/>
            <a:chExt cx="635000" cy="635000"/>
          </a:xfrm>
        </p:grpSpPr>
        <p:sp>
          <p:nvSpPr>
            <p:cNvPr id="7" name="CountdownShape" hidden="1"/>
            <p:cNvSpPr/>
            <p:nvPr/>
          </p:nvSpPr>
          <p:spPr>
            <a:xfrm>
              <a:off x="8318500" y="6032500"/>
              <a:ext cx="635000" cy="63500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CountdownText" hidden="1"/>
            <p:cNvSpPr txBox="1"/>
            <p:nvPr/>
          </p:nvSpPr>
          <p:spPr>
            <a:xfrm>
              <a:off x="8318500" y="6032500"/>
              <a:ext cx="6350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2400" b="1" smtClean="0">
                  <a:latin typeface="Tahoma"/>
                </a:rPr>
                <a:t>1</a:t>
              </a:r>
              <a:endParaRPr lang="en-US" sz="2400" b="1">
                <a:latin typeface="Tahoma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2915928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LeaderBoard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Participant Leaders</a:t>
            </a:r>
            <a:endParaRPr lang="en-US"/>
          </a:p>
        </p:txBody>
      </p:sp>
      <p:graphicFrame>
        <p:nvGraphicFramePr>
          <p:cNvPr id="4" name="TPLeaderBoardTab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650189"/>
              </p:ext>
            </p:extLst>
          </p:nvPr>
        </p:nvGraphicFramePr>
        <p:xfrm>
          <a:off x="127000" y="1333500"/>
          <a:ext cx="88900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7000"/>
                <a:gridCol w="3048000"/>
                <a:gridCol w="1397000"/>
                <a:gridCol w="3048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rgbClr val="000000"/>
                          </a:solidFill>
                        </a:rPr>
                        <a:t>Points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Participant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Points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Participant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28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Cowan, Lizzy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25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Alvarado, Jason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25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Cabrera, Sergi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23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Weaver, Ethan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21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Goodman, Tristan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80295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LeaderBoard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Fastest Responders</a:t>
            </a:r>
            <a:endParaRPr lang="en-US"/>
          </a:p>
        </p:txBody>
      </p:sp>
      <p:graphicFrame>
        <p:nvGraphicFramePr>
          <p:cNvPr id="4" name="TPLeaderBoardTab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2305659"/>
              </p:ext>
            </p:extLst>
          </p:nvPr>
        </p:nvGraphicFramePr>
        <p:xfrm>
          <a:off x="127000" y="1333500"/>
          <a:ext cx="88900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7000"/>
                <a:gridCol w="3048000"/>
                <a:gridCol w="1397000"/>
                <a:gridCol w="3048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rgbClr val="000000"/>
                          </a:solidFill>
                        </a:rPr>
                        <a:t>Seconds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Participant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Seconds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Participant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2.941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Cowan, Lizzy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3.905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Cabrera, Sergi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4.77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Alvarado, Jason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4.937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Watson, Joselyn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6.217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Counsellor, Solomon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84950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movie would you like to see after the test?</a:t>
            </a:r>
            <a:endParaRPr lang="en-US" dirty="0"/>
          </a:p>
        </p:txBody>
      </p:sp>
      <p:graphicFrame>
        <p:nvGraphicFramePr>
          <p:cNvPr id="4" name="TPRes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1679278"/>
              </p:ext>
            </p:extLst>
          </p:nvPr>
        </p:nvGraphicFramePr>
        <p:xfrm>
          <a:off x="127000" y="1587500"/>
          <a:ext cx="4445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3175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Rank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Responses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en-US" sz="2400" b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en-US" sz="2400" b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rgbClr val="000000"/>
                          </a:solidFill>
                        </a:rPr>
                        <a:t>3</a:t>
                      </a:r>
                      <a:endParaRPr lang="en-US" sz="2400" b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rgbClr val="000000"/>
                          </a:solidFill>
                        </a:rPr>
                        <a:t>4</a:t>
                      </a:r>
                      <a:endParaRPr lang="en-US" sz="2400" b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rgbClr val="000000"/>
                          </a:solidFill>
                        </a:rPr>
                        <a:t>5</a:t>
                      </a:r>
                      <a:endParaRPr lang="en-US" sz="2400" b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rgbClr val="000000"/>
                          </a:solidFill>
                        </a:rPr>
                        <a:t>6</a:t>
                      </a:r>
                      <a:endParaRPr lang="en-US" sz="2400" b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PKeyword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3488494"/>
              </p:ext>
            </p:extLst>
          </p:nvPr>
        </p:nvGraphicFramePr>
        <p:xfrm>
          <a:off x="127000" y="4914900"/>
          <a:ext cx="4445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5000"/>
              </a:tblGrid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822299823"/>
              </p:ext>
            </p:extLst>
          </p:nvPr>
        </p:nvGraphicFramePr>
        <p:xfrm>
          <a:off x="4508500" y="1587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0" name="Chart" r:id="rId6" imgW="4572034" imgH="5143584" progId="MSGraph.Chart.8">
                  <p:embed followColorScheme="full"/>
                </p:oleObj>
              </mc:Choice>
              <mc:Fallback>
                <p:oleObj name="Chart" r:id="rId6" imgW="4572034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5875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CountdownTrigger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TPCountdown" hidden="1"/>
          <p:cNvGrpSpPr/>
          <p:nvPr>
            <p:custDataLst>
              <p:tags r:id="rId4"/>
            </p:custDataLst>
          </p:nvPr>
        </p:nvGrpSpPr>
        <p:grpSpPr>
          <a:xfrm>
            <a:off x="8382000" y="6096000"/>
            <a:ext cx="635000" cy="635000"/>
            <a:chOff x="8318500" y="6032500"/>
            <a:chExt cx="635000" cy="635000"/>
          </a:xfrm>
        </p:grpSpPr>
        <p:sp>
          <p:nvSpPr>
            <p:cNvPr id="7" name="CountdownShape" hidden="1"/>
            <p:cNvSpPr/>
            <p:nvPr/>
          </p:nvSpPr>
          <p:spPr>
            <a:xfrm>
              <a:off x="8318500" y="6032500"/>
              <a:ext cx="635000" cy="63500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CountdownText" hidden="1"/>
            <p:cNvSpPr txBox="1"/>
            <p:nvPr/>
          </p:nvSpPr>
          <p:spPr>
            <a:xfrm>
              <a:off x="8318500" y="6032500"/>
              <a:ext cx="6350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2400" b="1" smtClean="0">
                  <a:latin typeface="Tahoma"/>
                </a:rPr>
                <a:t>30</a:t>
              </a:r>
              <a:endParaRPr lang="en-US" sz="2400" b="1">
                <a:latin typeface="Tahoma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4048862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group of small, solid, rocky bodies that orbit the Sun between the inner and outer planets (Mars and Jupiter)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2133600"/>
            <a:ext cx="4114800" cy="39925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comets   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meteors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asteroid belt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meteorites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613575852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Chart" r:id="rId8" imgW="4572034" imgH="5143584" progId="MSGraph.Chart.8">
                  <p:embed followColorScheme="full"/>
                </p:oleObj>
              </mc:Choice>
              <mc:Fallback>
                <p:oleObj name="Chart" r:id="rId8" imgW="4572034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I1"/>
          <p:cNvSpPr/>
          <p:nvPr>
            <p:custDataLst>
              <p:tags r:id="rId5"/>
            </p:custDataLst>
          </p:nvPr>
        </p:nvSpPr>
        <p:spPr>
          <a:xfrm>
            <a:off x="1037590" y="3252216"/>
            <a:ext cx="2287969" cy="585216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PCountdownTrigger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TPCountdown" hidden="1"/>
          <p:cNvGrpSpPr/>
          <p:nvPr>
            <p:custDataLst>
              <p:tags r:id="rId6"/>
            </p:custDataLst>
          </p:nvPr>
        </p:nvGrpSpPr>
        <p:grpSpPr>
          <a:xfrm>
            <a:off x="8382000" y="6096000"/>
            <a:ext cx="635000" cy="635000"/>
            <a:chOff x="8318500" y="6032500"/>
            <a:chExt cx="635000" cy="635000"/>
          </a:xfrm>
        </p:grpSpPr>
        <p:sp>
          <p:nvSpPr>
            <p:cNvPr id="11" name="CountdownShape" hidden="1"/>
            <p:cNvSpPr/>
            <p:nvPr/>
          </p:nvSpPr>
          <p:spPr>
            <a:xfrm>
              <a:off x="8318500" y="6032500"/>
              <a:ext cx="635000" cy="63500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untdownText" hidden="1"/>
            <p:cNvSpPr txBox="1"/>
            <p:nvPr/>
          </p:nvSpPr>
          <p:spPr>
            <a:xfrm>
              <a:off x="8318500" y="6032500"/>
              <a:ext cx="6350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2400" b="1" smtClean="0">
                  <a:latin typeface="Tahoma"/>
                </a:rPr>
                <a:t>1</a:t>
              </a:r>
              <a:endParaRPr lang="en-US" sz="2400" b="1">
                <a:latin typeface="Tahoma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3434175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small icy body that orbits the Sun and produces a tail of gas and dust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comet   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asteroid 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/>
              <a:t>m</a:t>
            </a:r>
            <a:r>
              <a:rPr lang="en-US" dirty="0" smtClean="0"/>
              <a:t>eteor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meteorite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011176641"/>
              </p:ext>
            </p:extLst>
          </p:nvPr>
        </p:nvGraphicFramePr>
        <p:xfrm>
          <a:off x="4606636" y="1524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Chart" r:id="rId8" imgW="4572034" imgH="5143584" progId="MSGraph.Chart.8">
                  <p:embed followColorScheme="full"/>
                </p:oleObj>
              </mc:Choice>
              <mc:Fallback>
                <p:oleObj name="Chart" r:id="rId8" imgW="4572034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606636" y="15240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I1"/>
          <p:cNvSpPr/>
          <p:nvPr>
            <p:custDataLst>
              <p:tags r:id="rId5"/>
            </p:custDataLst>
          </p:nvPr>
        </p:nvSpPr>
        <p:spPr>
          <a:xfrm>
            <a:off x="1037590" y="1645920"/>
            <a:ext cx="1529588" cy="487680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PCountdownTrigger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TPCountdown" hidden="1"/>
          <p:cNvGrpSpPr/>
          <p:nvPr>
            <p:custDataLst>
              <p:tags r:id="rId6"/>
            </p:custDataLst>
          </p:nvPr>
        </p:nvGrpSpPr>
        <p:grpSpPr>
          <a:xfrm>
            <a:off x="8382000" y="6096000"/>
            <a:ext cx="635000" cy="635000"/>
            <a:chOff x="8318500" y="6032500"/>
            <a:chExt cx="635000" cy="635000"/>
          </a:xfrm>
        </p:grpSpPr>
        <p:sp>
          <p:nvSpPr>
            <p:cNvPr id="11" name="CountdownShape" hidden="1"/>
            <p:cNvSpPr/>
            <p:nvPr/>
          </p:nvSpPr>
          <p:spPr>
            <a:xfrm>
              <a:off x="8318500" y="6032500"/>
              <a:ext cx="635000" cy="63500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untdownText" hidden="1"/>
            <p:cNvSpPr txBox="1"/>
            <p:nvPr/>
          </p:nvSpPr>
          <p:spPr>
            <a:xfrm>
              <a:off x="8318500" y="6032500"/>
              <a:ext cx="6350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2400" b="1" smtClean="0">
                  <a:latin typeface="Tahoma"/>
                </a:rPr>
                <a:t>7</a:t>
              </a:r>
              <a:endParaRPr lang="en-US" sz="2400" b="1">
                <a:latin typeface="Tahoma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1633339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small object from outer space that passes through Earth's atmosphere and reaches the surface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981200"/>
            <a:ext cx="4114800" cy="4144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comet   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Meteorite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Meteor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asteroid 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685999939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Chart" r:id="rId8" imgW="4572034" imgH="5143584" progId="MSGraph.Chart.8">
                  <p:embed followColorScheme="full"/>
                </p:oleObj>
              </mc:Choice>
              <mc:Fallback>
                <p:oleObj name="Chart" r:id="rId8" imgW="4572034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3685032"/>
            <a:ext cx="1457770" cy="585216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PCountdownTrigger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TPCountdown" hidden="1"/>
          <p:cNvGrpSpPr/>
          <p:nvPr>
            <p:custDataLst>
              <p:tags r:id="rId6"/>
            </p:custDataLst>
          </p:nvPr>
        </p:nvGrpSpPr>
        <p:grpSpPr>
          <a:xfrm>
            <a:off x="8382000" y="6096000"/>
            <a:ext cx="635000" cy="635000"/>
            <a:chOff x="8318500" y="6032500"/>
            <a:chExt cx="635000" cy="635000"/>
          </a:xfrm>
        </p:grpSpPr>
        <p:sp>
          <p:nvSpPr>
            <p:cNvPr id="7" name="CountdownShape" hidden="1"/>
            <p:cNvSpPr/>
            <p:nvPr/>
          </p:nvSpPr>
          <p:spPr>
            <a:xfrm>
              <a:off x="8318500" y="6032500"/>
              <a:ext cx="635000" cy="63500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CountdownText" hidden="1"/>
            <p:cNvSpPr txBox="1"/>
            <p:nvPr/>
          </p:nvSpPr>
          <p:spPr>
            <a:xfrm>
              <a:off x="8318500" y="6032500"/>
              <a:ext cx="6350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2400" b="1" smtClean="0">
                  <a:latin typeface="Tahoma"/>
                </a:rPr>
                <a:t>1</a:t>
              </a:r>
              <a:endParaRPr lang="en-US" sz="2400" b="1">
                <a:latin typeface="Tahoma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2639101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brief streak of light produced by a small particle entering Earth's atmosphere at a high speed - aka  shooting star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2667000"/>
            <a:ext cx="4114800" cy="34591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comet   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Meteorite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meteor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asteroid 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745649536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Chart" r:id="rId8" imgW="4572034" imgH="5143584" progId="MSGraph.Chart.8">
                  <p:embed followColorScheme="full"/>
                </p:oleObj>
              </mc:Choice>
              <mc:Fallback>
                <p:oleObj name="Chart" r:id="rId8" imgW="4572034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I1"/>
          <p:cNvSpPr/>
          <p:nvPr>
            <p:custDataLst>
              <p:tags r:id="rId5"/>
            </p:custDataLst>
          </p:nvPr>
        </p:nvSpPr>
        <p:spPr>
          <a:xfrm>
            <a:off x="1037590" y="3785616"/>
            <a:ext cx="1423797" cy="585216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PCountdownTrigger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TPCountdown" hidden="1"/>
          <p:cNvGrpSpPr/>
          <p:nvPr>
            <p:custDataLst>
              <p:tags r:id="rId6"/>
            </p:custDataLst>
          </p:nvPr>
        </p:nvGrpSpPr>
        <p:grpSpPr>
          <a:xfrm>
            <a:off x="8382000" y="6096000"/>
            <a:ext cx="635000" cy="635000"/>
            <a:chOff x="8318500" y="6032500"/>
            <a:chExt cx="635000" cy="635000"/>
          </a:xfrm>
        </p:grpSpPr>
        <p:sp>
          <p:nvSpPr>
            <p:cNvPr id="11" name="CountdownShape" hidden="1"/>
            <p:cNvSpPr/>
            <p:nvPr/>
          </p:nvSpPr>
          <p:spPr>
            <a:xfrm>
              <a:off x="8318500" y="6032500"/>
              <a:ext cx="635000" cy="63500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untdownText" hidden="1"/>
            <p:cNvSpPr txBox="1"/>
            <p:nvPr/>
          </p:nvSpPr>
          <p:spPr>
            <a:xfrm>
              <a:off x="8318500" y="6032500"/>
              <a:ext cx="6350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2400" b="1" smtClean="0">
                  <a:latin typeface="Tahoma"/>
                </a:rPr>
                <a:t>1</a:t>
              </a:r>
              <a:endParaRPr lang="en-US" sz="2400" b="1">
                <a:latin typeface="Tahoma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312653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part of the lunar cycle where the moon appears to shrink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/>
              <a:t>w</a:t>
            </a:r>
            <a:r>
              <a:rPr lang="en-US" dirty="0" smtClean="0"/>
              <a:t>aning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/>
              <a:t>e</a:t>
            </a:r>
            <a:r>
              <a:rPr lang="en-US" dirty="0" smtClean="0"/>
              <a:t>llipse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waxing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eclipse 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173017140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Chart" r:id="rId8" imgW="4572034" imgH="5143584" progId="MSGraph.Chart.8">
                  <p:embed followColorScheme="full"/>
                </p:oleObj>
              </mc:Choice>
              <mc:Fallback>
                <p:oleObj name="Chart" r:id="rId8" imgW="4572034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I1"/>
          <p:cNvSpPr/>
          <p:nvPr>
            <p:custDataLst>
              <p:tags r:id="rId5"/>
            </p:custDataLst>
          </p:nvPr>
        </p:nvSpPr>
        <p:spPr>
          <a:xfrm>
            <a:off x="1037590" y="1645920"/>
            <a:ext cx="1313053" cy="487680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PCountdownTrigger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TPCountdown" hidden="1"/>
          <p:cNvGrpSpPr/>
          <p:nvPr>
            <p:custDataLst>
              <p:tags r:id="rId6"/>
            </p:custDataLst>
          </p:nvPr>
        </p:nvGrpSpPr>
        <p:grpSpPr>
          <a:xfrm>
            <a:off x="8382000" y="6096000"/>
            <a:ext cx="635000" cy="635000"/>
            <a:chOff x="8318500" y="6032500"/>
            <a:chExt cx="635000" cy="635000"/>
          </a:xfrm>
        </p:grpSpPr>
        <p:sp>
          <p:nvSpPr>
            <p:cNvPr id="11" name="CountdownShape" hidden="1"/>
            <p:cNvSpPr/>
            <p:nvPr/>
          </p:nvSpPr>
          <p:spPr>
            <a:xfrm>
              <a:off x="8318500" y="6032500"/>
              <a:ext cx="635000" cy="63500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untdownText" hidden="1"/>
            <p:cNvSpPr txBox="1"/>
            <p:nvPr/>
          </p:nvSpPr>
          <p:spPr>
            <a:xfrm>
              <a:off x="8318500" y="6032500"/>
              <a:ext cx="6350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2400" b="1" smtClean="0">
                  <a:latin typeface="Tahoma"/>
                </a:rPr>
                <a:t>1</a:t>
              </a:r>
              <a:endParaRPr lang="en-US" sz="2400" b="1">
                <a:latin typeface="Tahoma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1565585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LeaderBoard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Participant Leaders</a:t>
            </a:r>
            <a:endParaRPr lang="en-US"/>
          </a:p>
        </p:txBody>
      </p:sp>
      <p:graphicFrame>
        <p:nvGraphicFramePr>
          <p:cNvPr id="4" name="TPLeaderBoardTab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5589539"/>
              </p:ext>
            </p:extLst>
          </p:nvPr>
        </p:nvGraphicFramePr>
        <p:xfrm>
          <a:off x="127000" y="1333500"/>
          <a:ext cx="88900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7000"/>
                <a:gridCol w="3048000"/>
                <a:gridCol w="1397000"/>
                <a:gridCol w="3048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rgbClr val="000000"/>
                          </a:solidFill>
                        </a:rPr>
                        <a:t>Points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Participant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Points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Participant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7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Alvarado, Jason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7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Cowan, Lizzy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7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Weaver, Ethan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6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Glazier, Ste'fon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5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Cabrera, Sergi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29653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ASPOLLED" val="8192AE4E841C4095A7C90913529D8E23"/>
  <p:tag name="TPVERSION" val="5"/>
  <p:tag name="TPFULLVERSION" val="5.0.0.2212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TPCOUNTDOWNSECONDS" val="30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88A1F68A51584D35ABCAF29E0F184C94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6A55FABDD850463A811123DE9825121A&lt;/guid&gt;&#10;            &lt;repollguid&gt;D0B2289650DD40EEB3F6D4CD780E11AB&lt;/repollguid&gt;&#10;            &lt;sourceid&gt;CCD38A16404D42468E04ED77959A4AD4&lt;/sourceid&gt;&#10;            &lt;questiontext&gt;The process that takes place when a sperm and an egg combine to form one new cell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55B08AD6F56E4122B963BB62BC229117&lt;/guid&gt;&#10;                    &lt;answertext&gt;meiosis      &lt;/answertext&gt;&#10;                    &lt;valuetype&gt;-1&lt;/valuetype&gt;&#10;                &lt;/answer&gt;&#10;                &lt;answer&gt;&#10;                    &lt;guid&gt;394D84B5677B486DB2BACF5EC5F6F222&lt;/guid&gt;&#10;                    &lt;answertext&gt;fertilization    &lt;/answertext&gt;&#10;                    &lt;valuetype&gt;1&lt;/valuetype&gt;&#10;                &lt;/answer&gt;&#10;                &lt;answer&gt;&#10;                    &lt;guid&gt;A94FB507E55842F2ADC1347F7C021AEF&lt;/guid&gt;&#10;                    &lt;answertext&gt;evaporation     &lt;/answertext&gt;&#10;                    &lt;valuetype&gt;-1&lt;/valuetype&gt;&#10;                &lt;/answer&gt;&#10;                &lt;answer&gt;&#10;                    &lt;guid&gt;D6587A8F26FE4740BC27F684903CAAFE&lt;/guid&gt;&#10;                    &lt;answertext&gt;mitosis&lt;/answertext&gt;&#10;                    &lt;valuetype&gt;-1&lt;/valuetype&gt;&#10;                &lt;/answer&gt;&#10;            &lt;/answers&gt;&#10;        &lt;/multichoice&gt;&#10;    &lt;/questions&gt;&#10;&lt;/questionlist&gt;"/>
  <p:tag name="RESULTS" val="The process that takes place when a sperm and an egg combine to form one new cell&#10;11[;]15[;]11[;]False[;]7[;]&#10;1.90909090909091[;]2[;]0.792527080643759[;]0.628099173553719&#10;3[;]-1[;]meiosis      1[;]meiosis      [;]&#10;7[;]1[;]fertilization    2[;]fertilization    [;]&#10;0[;]-1[;]evaporation     3[;]evaporation     [;]&#10;1[;]-1[;]mitosis4[;]mitosis[;]&#10;"/>
  <p:tag name="HASRESULTS" val="Tru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7,6,8,4,32,50,13,4,9,55,1"/>
  <p:tag name="NUMBERFORMAT" val="0"/>
  <p:tag name="LABELFORMAT" val="0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TPCOUNTDOWNSECONDS" val="30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C7B41939C08C4EEA8709DF0BE43BA53D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BEEF17356D9948F6BAD45067E78434FB&lt;/guid&gt;&#10;            &lt;repollguid&gt;CBB8E1B45B4A485594AF432CFFDDDACD&lt;/repollguid&gt;&#10;            &lt;sourceid&gt;8D39876887F440A6A6394EC1ED824014&lt;/sourceid&gt;&#10;            &lt;questiontext&gt;A form of cell division that occurs in reproductive cells - produces sperm in males and eggs in females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B1B41367F9B244519DDAB63EEFACB370&lt;/guid&gt;&#10;                    &lt;answertext&gt;meiosis       &lt;/answertext&gt;&#10;                    &lt;valuetype&gt;1&lt;/valuetype&gt;&#10;                &lt;/answer&gt;&#10;                &lt;answer&gt;&#10;                    &lt;guid&gt;10A315C87FC44A0EA1BB1485C62201D9&lt;/guid&gt;&#10;                    &lt;answertext&gt;conduction     &lt;/answertext&gt;&#10;                    &lt;valuetype&gt;-1&lt;/valuetype&gt;&#10;                &lt;/answer&gt;&#10;                &lt;answer&gt;&#10;                    &lt;guid&gt;D4D3FCA10F174A1E9F7F686D4E8AD322&lt;/guid&gt;&#10;                    &lt;answertext&gt;mitosis    &lt;/answertext&gt;&#10;                    &lt;valuetype&gt;-1&lt;/valuetype&gt;&#10;                &lt;/answer&gt;&#10;                &lt;answer&gt;&#10;                    &lt;guid&gt;0E6B66FADE934B0EAA2C86E0D0DC5B74&lt;/guid&gt;&#10;                    &lt;answertext&gt;fertilization&lt;/answertext&gt;&#10;                    &lt;valuetype&gt;-1&lt;/valuetype&gt;&#10;                &lt;/answer&gt;&#10;            &lt;/answers&gt;&#10;        &lt;/multichoice&gt;&#10;    &lt;/questions&gt;&#10;&lt;/questionlist&gt;"/>
  <p:tag name="RESULTS" val="A form of cell division that occurs in reproductive cells - produces sperm in males and eggs in females &#10;11[;]15[;]11[;]False[;]7[;]&#10;1.63636363636364[;]1[;]0.88139633771206[;]0.776859504132231&#10;7[;]1[;]meiosis       1[;]meiosis       [;]&#10;1[;]-1[;]conduction     2[;]conduction     [;]&#10;3[;]-1[;]mitosis    3[;]mitosis    [;]&#10;0[;]-1[;]fertilization4[;]fertilization[;]&#10;"/>
  <p:tag name="HASRESULTS" val="Tru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7,6,8,4,32,50,13,4,9,55,1"/>
  <p:tag name="NUMBERFORMAT" val="0"/>
  <p:tag name="LABELFORMAT" val="0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TPCOUNTDOWNSECONDS" val="30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TPCOUNTDOWNSECONDS" val="30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RTICIPANTDISPLAY" val="1"/>
  <p:tag name="NUMBERTODISPLAY" val="5"/>
  <p:tag name="SCORECALCULATION" val="1"/>
  <p:tag name="TYPE" val="ParticipantLeaderboardSlide"/>
  <p:tag name="DISPLAYPOINTSLESSTHANONE" val="False"/>
  <p:tag name="CORRECTONLY" val="False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RECTONLY" val="True"/>
  <p:tag name="PARTICIPANTDISPLAY" val="1"/>
  <p:tag name="NUMBERTODISPLAY" val="5"/>
  <p:tag name="SCORECALCULATION" val="1"/>
  <p:tag name="DISPLAYPOINTSLESSTHANONE" val="False"/>
  <p:tag name="TYPE" val="FastestResponderSlid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80EF838084334C28A18CB54F2BA810DA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B7188FCDBA5F4E8AABC4375732B181F3&lt;/guid&gt;&#10;            &lt;repollguid&gt;44254EE6D7044BF08E432C6E1DFAF702&lt;/repollguid&gt;&#10;            &lt;sourceid&gt;B0EE6B7ACA454D5688FA7B9ACC93B552&lt;/sourceid&gt;&#10;            &lt;questiontext&gt;A system that breaks down food and changes it to energy and materials that the body uses, consists of stomach and intestines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90C8075DE93E4BE4B8975754A7E4F785&lt;/guid&gt;&#10;                    &lt;answertext&gt;circulatory     &lt;/answertext&gt;&#10;                    &lt;valuetype&gt;-1&lt;/valuetype&gt;&#10;                &lt;/answer&gt;&#10;                &lt;answer&gt;&#10;                    &lt;guid&gt;54FAF8616F944A0CAD5E5834D543D8DC&lt;/guid&gt;&#10;                    &lt;answertext&gt;digestive    &lt;/answertext&gt;&#10;                    &lt;valuetype&gt;1&lt;/valuetype&gt;&#10;                &lt;/answer&gt;&#10;                &lt;answer&gt;&#10;                    &lt;guid&gt;7366A70FA25844C9BB1D78619F0DC24F&lt;/guid&gt;&#10;                    &lt;answertext&gt;endocrine    &lt;/answertext&gt;&#10;                    &lt;valuetype&gt;-1&lt;/valuetype&gt;&#10;                &lt;/answer&gt;&#10;                &lt;answer&gt;&#10;                    &lt;guid&gt;1F31557288DD43098BD123D9835E5907&lt;/guid&gt;&#10;                    &lt;answertext&gt;nervous&lt;/answertext&gt;&#10;                    &lt;valuetype&gt;-1&lt;/valuetype&gt;&#10;                &lt;/answer&gt;&#10;            &lt;/answers&gt;&#10;        &lt;/multichoice&gt;&#10;    &lt;/questions&gt;&#10;&lt;/questionlist&gt;"/>
  <p:tag name="RESULTS" val="A system that breaks down food and changes it to energy and materials that the body uses, consists of stomach and intestines&#10;11[;]15[;]11[;]False[;]11[;]&#10;2[;]2[;]0[;]0&#10;0[;]-1[;]circulatory     1[;]circulatory     [;]&#10;11[;]1[;]digestive    2[;]digestive    [;]&#10;0[;]-1[;]endocrine    3[;]endocrine    [;]&#10;0[;]-1[;]nervous4[;]nervous[;]&#10;"/>
  <p:tag name="HASRESULTS" val="True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7,6,8,4,32,50,13,4,9,55,1"/>
  <p:tag name="NUMBERFORMAT" val="0"/>
  <p:tag name="LABELFORMAT" val="0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TPCOUNTDOWNSECONDS" val="30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A352A15614AE4537A1FA1D70D28D66D6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BA3F70BF6514AF098BF69B2BC610958&lt;/guid&gt;&#10;            &lt;repollguid&gt;19856870E20F4B9CAA9264CB3FE253BB&lt;/repollguid&gt;&#10;            &lt;sourceid&gt;2BF2DFA6F9A8404D9195CBF3C408BE63&lt;/sourceid&gt;&#10;            &lt;questiontext&gt;A system that regulates the body's response to internal and external stimuli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B8C3D58114094C77A64B60DC075C77F2&lt;/guid&gt;&#10;                    &lt;answertext&gt;nervous      &lt;/answertext&gt;&#10;                    &lt;valuetype&gt;1&lt;/valuetype&gt;&#10;                &lt;/answer&gt;&#10;                &lt;answer&gt;&#10;                    &lt;guid&gt;FB0E2F74AE3745D3B50131701BE04EEA&lt;/guid&gt;&#10;                    &lt;answertext&gt;excretory      &lt;/answertext&gt;&#10;                    &lt;valuetype&gt;-1&lt;/valuetype&gt;&#10;                &lt;/answer&gt;&#10;                &lt;answer&gt;&#10;                    &lt;guid&gt;3FB53F6D900B47428DEB62717245BB17&lt;/guid&gt;&#10;                    &lt;answertext&gt;immune     &lt;/answertext&gt;&#10;                    &lt;valuetype&gt;-1&lt;/valuetype&gt;&#10;                &lt;/answer&gt;&#10;                &lt;answer&gt;&#10;                    &lt;guid&gt;8FF18B7C95B3476890EC94FA2369834A&lt;/guid&gt;&#10;                    &lt;answertext&gt;circulatory&lt;/answertext&gt;&#10;                    &lt;valuetype&gt;-1&lt;/valuetype&gt;&#10;                &lt;/answer&gt;&#10;            &lt;/answers&gt;&#10;        &lt;/multichoice&gt;&#10;    &lt;/questions&gt;&#10;&lt;/questionlist&gt;"/>
  <p:tag name="RESULTS" val="A system that regulates the body's response to internal and external stimuli&#10;9[;]15[;]9[;]False[;]4[;]&#10;2.11111111111111[;]2[;]1.09994388184574[;]1.20987654320988&#10;4[;]1[;]nervous      1[;]nervous      [;]&#10;1[;]-1[;]excretory      2[;]excretory      [;]&#10;3[;]-1[;]immune     3[;]immune     [;]&#10;1[;]-1[;]circulatory4[;]circulatory[;]&#10;"/>
  <p:tag name="HASRESULTS" val="Tru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45B2DAF79ACF4477A2FA8350DB0305CD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3C139FB7D84640618D574808F6C8E35F&lt;/guid&gt;&#10;            &lt;repollguid&gt;81F36969C809447FA790D91FEACDECE0&lt;/repollguid&gt;&#10;            &lt;sourceid&gt;E9707376EB5A4E2DB785EA09A5D051E0&lt;/sourceid&gt;&#10;            &lt;questiontext&gt;A group of small, solid, rocky bodies that orbit the Sun between the inner and outer planets (Mars and Jupiter)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20ADE195126D489DB92BF19B9F756207&lt;/guid&gt;&#10;                    &lt;answertext&gt;comets    &lt;/answertext&gt;&#10;                    &lt;valuetype&gt;-1&lt;/valuetype&gt;&#10;                &lt;/answer&gt;&#10;                &lt;answer&gt;&#10;                    &lt;guid&gt;ABB6AF7752BA47BA9E1ABADAC0FFD3C7&lt;/guid&gt;&#10;                    &lt;answertext&gt;meteors &lt;/answertext&gt;&#10;                    &lt;valuetype&gt;-1&lt;/valuetype&gt;&#10;                &lt;/answer&gt;&#10;                &lt;answer&gt;&#10;                    &lt;guid&gt;F85AC3EE08574417AC2CCA117256EFDB&lt;/guid&gt;&#10;                    &lt;answertext&gt;asteroid belt &lt;/answertext&gt;&#10;                    &lt;valuetype&gt;1&lt;/valuetype&gt;&#10;                &lt;/answer&gt;&#10;                &lt;answer&gt;&#10;                    &lt;guid&gt;26CD947F0E244300AEBF08120737A261&lt;/guid&gt;&#10;                    &lt;answertext&gt;meteorites&lt;/answertext&gt;&#10;                    &lt;valuetype&gt;-1&lt;/valuetype&gt;&#10;                &lt;/answer&gt;&#10;            &lt;/answers&gt;&#10;        &lt;/multichoice&gt;&#10;    &lt;/questions&gt;&#10;&lt;/questionlist&gt;"/>
  <p:tag name="RESULTS" val="A group of small, solid, rocky bodies that orbit the Sun between the inner and outer planets (Mars and Jupiter)&#10;11[;]15[;]11[;]False[;]8[;]&#10;2.90909090909091[;]3[;]0.51425947722658[;]0.264462809917355&#10;0[;]-1[;]comets    1[;]comets    [;]&#10;2[;]-1[;]meteors 2[;]meteors [;]&#10;8[;]1[;]asteroid belt 3[;]asteroid belt [;]&#10;1[;]-1[;]meteorites4[;]meteorites[;]&#10;"/>
  <p:tag name="HASRESULTS" val="True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7,6,8,4,32,50,13,4,9,55,1"/>
  <p:tag name="NUMBERFORMAT" val="0"/>
  <p:tag name="LABELFORMAT" val="0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TPCOUNTDOWNSECONDS" val="30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4F0922D01F014F72B529DA7004110B89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DC37AB1B58D34240B4D8CDC47B9A31EE&lt;/guid&gt;&#10;            &lt;repollguid&gt;D61C938DBE2F41C99C4BF5E8F754FB7A&lt;/repollguid&gt;&#10;            &lt;sourceid&gt;3D0DCDE8F2504E0DBA3C918B8D5B29F2&lt;/sourceid&gt;&#10;            &lt;questiontext&gt;A condition in which an organism or cell maintains a relatively stable environment (when all the systems work together correctly)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4F3ABCE732AB439E932536AE19FBD115&lt;/guid&gt;&#10;                    &lt;answertext&gt;cellular respiration    &lt;/answertext&gt;&#10;                    &lt;valuetype&gt;-1&lt;/valuetype&gt;&#10;                &lt;/answer&gt;&#10;                &lt;answer&gt;&#10;                    &lt;guid&gt;4A8DF98E624C4EA3A94BB01318E07616&lt;/guid&gt;&#10;                    &lt;answertext&gt;photosynthesis     &lt;/answertext&gt;&#10;                    &lt;valuetype&gt;-1&lt;/valuetype&gt;&#10;                &lt;/answer&gt;&#10;                &lt;answer&gt;&#10;                    &lt;guid&gt;EC01DB711E2341148E6EB71240FBC76E&lt;/guid&gt;&#10;                    &lt;answertext&gt;heredity     &lt;/answertext&gt;&#10;                    &lt;valuetype&gt;-1&lt;/valuetype&gt;&#10;                &lt;/answer&gt;&#10;                &lt;answer&gt;&#10;                    &lt;guid&gt;2496DD2BD69045A7B67A37D116EB5EF3&lt;/guid&gt;&#10;                    &lt;answertext&gt;homeostasis&lt;/answertext&gt;&#10;                    &lt;valuetype&gt;1&lt;/valuetype&gt;&#10;                &lt;/answer&gt;&#10;            &lt;/answers&gt;&#10;        &lt;/multichoice&gt;&#10;    &lt;/questions&gt;&#10;&lt;/questionlist&gt;"/>
  <p:tag name="RESULTS" val="A condition in which an organism or cell maintains a relatively stable environment (when all the systems work together correctly)&#10;10[;]15[;]10[;]False[;]10[;]&#10;4[;]4[;]0[;]0&#10;0[;]-1[;]cellular respiration    1[;]cellular respiration    [;]&#10;0[;]-1[;]photosynthesis     2[;]photosynthesis     [;]&#10;0[;]-1[;]heredity     3[;]heredity     [;]&#10;10[;]1[;]homeostasis4[;]homeostasis[;]&#10;"/>
  <p:tag name="HASRESULTS" val="True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7,6,8,4,32,50,13,4,9,55,1"/>
  <p:tag name="NUMBERFORMAT" val="0"/>
  <p:tag name="LABELFORMAT" val="0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TPCOUNTDOWNSECONDS" val="30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1A1B70A457E74EAC86C8310E793EB586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F45CA114B07F4ACFA754CF06B2B2B891&lt;/guid&gt;&#10;            &lt;repollguid&gt;8A15D432BF3045F690DCFCE55E2BE120&lt;/repollguid&gt;&#10;            &lt;sourceid&gt;B2D20023889A4104835870C836F619A5&lt;/sourceid&gt;&#10;            &lt;questiontext&gt;A system that protects the body from disease and consists of lymph nodes and white blood cells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5807E08C644844D49048D36F3DFD94B8&lt;/guid&gt;&#10;                    &lt;answertext&gt;muscular      &lt;/answertext&gt;&#10;                    &lt;valuetype&gt;-1&lt;/valuetype&gt;&#10;                &lt;/answer&gt;&#10;                &lt;answer&gt;&#10;                    &lt;guid&gt;960F6A1A37DA4B5FB5290EBEE2A363A3&lt;/guid&gt;&#10;                    &lt;answertext&gt;immune    &lt;/answertext&gt;&#10;                    &lt;valuetype&gt;1&lt;/valuetype&gt;&#10;                &lt;/answer&gt;&#10;                &lt;answer&gt;&#10;                    &lt;guid&gt;792C20570A83413D9EB801A503136BB1&lt;/guid&gt;&#10;                    &lt;answertext&gt;nervous     &lt;/answertext&gt;&#10;                    &lt;valuetype&gt;-1&lt;/valuetype&gt;&#10;                &lt;/answer&gt;&#10;                &lt;answer&gt;&#10;                    &lt;guid&gt;271AB920A18E4C378A0C96D293A4B72F&lt;/guid&gt;&#10;                    &lt;answertext&gt;skeletal&lt;/answertext&gt;&#10;                    &lt;valuetype&gt;-1&lt;/valuetype&gt;&#10;                &lt;/answer&gt;&#10;            &lt;/answers&gt;&#10;        &lt;/multichoice&gt;&#10;    &lt;/questions&gt;&#10;&lt;/questionlist&gt;"/>
  <p:tag name="RESULTS" val="A system that protects the body from disease and consists of lymph nodes and white blood cells&#10;10[;]15[;]10[;]False[;]10[;]&#10;2[;]2[;]0[;]0&#10;0[;]-1[;]muscular      1[;]muscular      [;]&#10;10[;]1[;]immune    2[;]immune    [;]&#10;0[;]-1[;]nervous     3[;]nervous     [;]&#10;0[;]-1[;]skeletal4[;]skeletal[;]&#10;"/>
  <p:tag name="HASRESULTS" val="True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7,6,8,4,32,50,13,4,9,55,1"/>
  <p:tag name="NUMBERFORMAT" val="0"/>
  <p:tag name="LABELFORMAT" val="0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TPCOUNTDOWNSECONDS" val="30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7856D03463A443F68D22F15CFD597392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184EE7C3D36245D0A19BA103A15BA2F7&lt;/guid&gt;&#10;            &lt;repollguid&gt;47A5D71B6A8D4BCEB61B4CF09CF307E0&lt;/repollguid&gt;&#10;            &lt;sourceid&gt;042F60071DDF49C0AF0A8324672F4B9A&lt;/sourceid&gt;&#10;            &lt;questiontext&gt;A system that brings oxygen into the body and removes carbon dioxide, consists of trachea, nose, and lungs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EEAB2402E8484D48AD4E145CBBC251FF&lt;/guid&gt;&#10;                    &lt;answertext&gt;nervous     &lt;/answertext&gt;&#10;                    &lt;valuetype&gt;-1&lt;/valuetype&gt;&#10;                &lt;/answer&gt;&#10;                &lt;answer&gt;&#10;                    &lt;guid&gt;8EA8AB0812B14CF79708B85A74806266&lt;/guid&gt;&#10;                    &lt;answertext&gt;immune     &lt;/answertext&gt;&#10;                    &lt;valuetype&gt;-1&lt;/valuetype&gt;&#10;                &lt;/answer&gt;&#10;                &lt;answer&gt;&#10;                    &lt;guid&gt;706070845D994C10A4F185410847BF4D&lt;/guid&gt;&#10;                    &lt;answertext&gt;endocrine    &lt;/answertext&gt;&#10;                    &lt;valuetype&gt;-1&lt;/valuetype&gt;&#10;                &lt;/answer&gt;&#10;                &lt;answer&gt;&#10;                    &lt;guid&gt;8AF6068AA2734DECBEDC0E1C559672D7&lt;/guid&gt;&#10;                    &lt;answertext&gt;respiratory&lt;/answertext&gt;&#10;                    &lt;valuetype&gt;1&lt;/valuetype&gt;&#10;                &lt;/answer&gt;&#10;            &lt;/answers&gt;&#10;        &lt;/multichoice&gt;&#10;    &lt;/questions&gt;&#10;&lt;/questionlist&gt;"/>
  <p:tag name="RESULTS" val="A system that brings oxygen into the body and removes carbon dioxide, consists of trachea, nose, and lungs&#10;10[;]15[;]10[;]False[;]9[;]&#10;3.9[;]4[;]0.3[;]0.09&#10;0[;]-1[;]nervous     1[;]nervous     [;]&#10;0[;]-1[;]immune     2[;]immune     [;]&#10;1[;]-1[;]endocrine    3[;]endocrine    [;]&#10;9[;]1[;]respiratory4[;]respiratory[;]&#10;"/>
  <p:tag name="HASRESULTS" val="True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7,6,8,4,32,50,13,4,9,55,1"/>
  <p:tag name="NUMBERFORMAT" val="0"/>
  <p:tag name="LABELFORMAT" val="0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TPCOUNTDOWNSECONDS" val="30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4D9CA6FFCB4840408BBFA5B83FD885E0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3BE0944ABAD40A296BCAA05D8B30A4C&lt;/guid&gt;&#10;            &lt;repollguid&gt;12A05E64CD3F42A5BA32190C73962F31&lt;/repollguid&gt;&#10;            &lt;sourceid&gt;69EC0E8441364E8D89C3499D265510C3&lt;/sourceid&gt;&#10;            &lt;questiontext&gt;A system that carries oxygen rich blood and nutrients to the cells and removes carbon dioxide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01ACF11C50FA4BAE90B8FDAFA4459C6E&lt;/guid&gt;&#10;                    &lt;answertext&gt;muscular      &lt;/answertext&gt;&#10;                    &lt;valuetype&gt;-1&lt;/valuetype&gt;&#10;                &lt;/answer&gt;&#10;                &lt;answer&gt;&#10;                    &lt;guid&gt;E164BBF243AD42DBBAC6941BC725439F&lt;/guid&gt;&#10;                    &lt;answertext&gt;circulatory      &lt;/answertext&gt;&#10;                    &lt;valuetype&gt;1&lt;/valuetype&gt;&#10;                &lt;/answer&gt;&#10;                &lt;answer&gt;&#10;                    &lt;guid&gt;7DF73C08A795494585ED132302413F83&lt;/guid&gt;&#10;                    &lt;answertext&gt;immune    &lt;/answertext&gt;&#10;                    &lt;valuetype&gt;-1&lt;/valuetype&gt;&#10;                &lt;/answer&gt;&#10;                &lt;answer&gt;&#10;                    &lt;guid&gt;AAAAE013960B407190479875E33338B1&lt;/guid&gt;&#10;                    &lt;answertext&gt;skeletal&lt;/answertext&gt;&#10;                    &lt;valuetype&gt;-1&lt;/valuetype&gt;&#10;                &lt;/answer&gt;&#10;            &lt;/answers&gt;&#10;        &lt;/multichoice&gt;&#10;    &lt;/questions&gt;&#10;&lt;/questionlist&gt;"/>
  <p:tag name="RESULTS" val="A system that carries oxygen rich blood and nutrients to the cells and removes carbon dioxide&#10;11[;]15[;]11[;]False[;]10[;]&#10;1.90909090909091[;]2[;]0.287479787288034[;]0.0826446280991736&#10;1[;]-1[;]muscular      1[;]muscular      [;]&#10;10[;]1[;]circulatory      2[;]circulatory      [;]&#10;0[;]-1[;]immune    3[;]immune    [;]&#10;0[;]-1[;]skeletal4[;]skeletal[;]&#10;"/>
  <p:tag name="HASRESULTS" val="True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7,6,8,4,32,50,13,4,9,55,1"/>
  <p:tag name="NUMBERFORMAT" val="0"/>
  <p:tag name="LABELFORMAT" val="0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7,6,8,4,32,50,13,4,9,55,1"/>
  <p:tag name="NUMBERFORMAT" val="0"/>
  <p:tag name="LABELFORMAT" val="0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TPCOUNTDOWNSECONDS" val="30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E113E58F558649699FD971DC51C9EBEF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311E1A20C0BA4472B40C00FDFD77BFA0&lt;/guid&gt;&#10;            &lt;repollguid&gt;E0B36662AA4042F0B0F6097EFF1C14EB&lt;/repollguid&gt;&#10;            &lt;sourceid&gt;518C7594DBE949EEAEDC505A0A20D7D3&lt;/sourceid&gt;&#10;            &lt;questiontext&gt;A system that works with the skeletal system to help the body move and includes voluntary and involuntary types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B27F2543CFE74380849BA2957EB2D91D&lt;/guid&gt;&#10;                    &lt;answertext&gt;muscular     &lt;/answertext&gt;&#10;                    &lt;valuetype&gt;1&lt;/valuetype&gt;&#10;                &lt;/answer&gt;&#10;                &lt;answer&gt;&#10;                    &lt;guid&gt;0353D70670534D9DBFD585333C80CBBD&lt;/guid&gt;&#10;                    &lt;answertext&gt;immune     &lt;/answertext&gt;&#10;                    &lt;valuetype&gt;-1&lt;/valuetype&gt;&#10;                &lt;/answer&gt;&#10;                &lt;answer&gt;&#10;                    &lt;guid&gt;8B16734B58464BFCA3DDF40E947024A6&lt;/guid&gt;&#10;                    &lt;answertext&gt;respiratory     &lt;/answertext&gt;&#10;                    &lt;valuetype&gt;-1&lt;/valuetype&gt;&#10;                &lt;/answer&gt;&#10;                &lt;answer&gt;&#10;                    &lt;guid&gt;2C608392EECC4BEDBE0D3638BEDE81F1&lt;/guid&gt;&#10;                    &lt;answertext&gt;digestive&lt;/answertext&gt;&#10;                    &lt;valuetype&gt;-1&lt;/valuetype&gt;&#10;                &lt;/answer&gt;&#10;            &lt;/answers&gt;&#10;        &lt;/multichoice&gt;&#10;    &lt;/questions&gt;&#10;&lt;/questionlist&gt;"/>
  <p:tag name="RESULTS" val="A system that works with the skeletal system to help the body move and includes voluntary and involuntary types&#10;10[;]15[;]10[;]False[;]9[;]&#10;1.3[;]1[;]0.9[;]0.81&#10;9[;]1[;]muscular     1[;]muscular     [;]&#10;0[;]-1[;]immune     2[;]immune     [;]&#10;0[;]-1[;]respiratory     3[;]respiratory     [;]&#10;1[;]-1[;]digestive4[;]digestive[;]&#10;"/>
  <p:tag name="HASRESULTS" val="True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7,6,8,4,32,50,13,4,9,55,1"/>
  <p:tag name="NUMBERFORMAT" val="0"/>
  <p:tag name="LABELFORMAT" val="0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TPCOUNTDOWNSECONDS" val="30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RTICIPANTDISPLAY" val="1"/>
  <p:tag name="NUMBERTODISPLAY" val="5"/>
  <p:tag name="SCORECALCULATION" val="1"/>
  <p:tag name="DISPLAYPOINTSLESSTHANONE" val="False"/>
  <p:tag name="CORRECTONLY" val="False"/>
  <p:tag name="TYPE" val="ParticipantLeaderboardSlide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RECTONLY" val="True"/>
  <p:tag name="PARTICIPANTDISPLAY" val="1"/>
  <p:tag name="NUMBERTODISPLAY" val="5"/>
  <p:tag name="SCORECALCULATION" val="1"/>
  <p:tag name="DISPLAYPOINTSLESSTHANONE" val="False"/>
  <p:tag name="TYPE" val="FastestResponderSlid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AUTOOPENPOLL" val="True"/>
  <p:tag name="TYPE" val="ShortAnswerSlide"/>
  <p:tag name="TPQUESTIONXML" val="﻿&lt;?xml version=&quot;1.0&quot; encoding=&quot;utf-8&quot;?&gt;&#10;&lt;questionlist&gt;&#10;    &lt;properties&gt;&#10;        &lt;guid&gt;732BB37DFBA149739244DF3714622969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shortanswer&gt;&#10;            &lt;guid&gt;25EF2621AD7C41F5B5B9AAEA4473B1CC&lt;/guid&gt;&#10;            &lt;repollguid&gt;D86B019A7EE34AB0BAF16772784DEF3B&lt;/repollguid&gt;&#10;            &lt;sourceid&gt;222F25D0213C488482C4B94AA3FA8E6B&lt;/sourceid&gt;&#10;            &lt;questiontext&gt;What movie would you like to see after the test?&lt;/questiontext&gt;&#10;            &lt;anonymous&gt;True&lt;/anonymous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correctanswerindicator&gt;True&lt;/correctanswerindicator&gt;&#10;            &lt;keywordvaluetype&gt;1&lt;/keywordvaluetype&gt;&#10;        &lt;/shortanswer&gt;&#10;    &lt;/questions&gt;&#10;&lt;/questionlist&gt;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7,6,8,4,32,50,13,4,9,55,1"/>
  <p:tag name="NUMBERFORMAT" val="0"/>
  <p:tag name="LABELFORMAT" val="0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TPCOUNTDOWNSECONDS" val="3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TPCOUNTDOWNSECONDS" val="3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430DBDACE0AC4698A4FFA52C63331A89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2082677F86AA4EB5BA777B5D6381F2A1&lt;/guid&gt;&#10;            &lt;repollguid&gt;5B9B395102EC46179ED515BCC812A520&lt;/repollguid&gt;&#10;            &lt;sourceid&gt;785D9DC3F6424B3081FE231B2EB50DEC&lt;/sourceid&gt;&#10;            &lt;questiontext&gt;A small icy body that orbits the Sun and produces a tail of gas and dust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2AB1CC901AFD4EC5824A7715BA34DCFC&lt;/guid&gt;&#10;                    &lt;answertext&gt;comet    &lt;/answertext&gt;&#10;                    &lt;valuetype&gt;1&lt;/valuetype&gt;&#10;                &lt;/answer&gt;&#10;                &lt;answer&gt;&#10;                    &lt;guid&gt;3F9B8BDCAC1C42E5A4AED49C9756AA39&lt;/guid&gt;&#10;                    &lt;answertext&gt;asteroid  &lt;/answertext&gt;&#10;                    &lt;valuetype&gt;-1&lt;/valuetype&gt;&#10;                &lt;/answer&gt;&#10;                &lt;answer&gt;&#10;                    &lt;guid&gt;10741D346DF9455AA2336A6AD2E4AA54&lt;/guid&gt;&#10;                    &lt;answertext&gt;meteor&lt;/answertext&gt;&#10;                    &lt;valuetype&gt;-1&lt;/valuetype&gt;&#10;                &lt;/answer&gt;&#10;                &lt;answer&gt;&#10;                    &lt;guid&gt;5D4B745E4D9A4BD2B7E09FBFAB1784BE&lt;/guid&gt;&#10;                    &lt;answertext&gt;meteorite&lt;/answertext&gt;&#10;                    &lt;valuetype&gt;-1&lt;/valuetype&gt;&#10;                &lt;/answer&gt;&#10;            &lt;/answers&gt;&#10;        &lt;/multichoice&gt;&#10;    &lt;/questions&gt;&#10;&lt;/questionlist&gt;"/>
  <p:tag name="RESULTS" val="A small icy body that orbits the Sun and produces a tail of gas and dust&#10;11[;]15[;]11[;]False[;]10[;]&#10;1.09090909090909[;]1[;]0.287479787288034[;]0.0826446280991736&#10;10[;]1[;]comet    1[;]comet    [;]&#10;1[;]-1[;]asteroid  2[;]asteroid  [;]&#10;0[;]-1[;]meteor3[;]meteor[;]&#10;0[;]-1[;]meteorite4[;]meteorite[;]&#10;"/>
  <p:tag name="HASRESULTS" val="Tru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7,6,8,4,32,50,13,4,9,55,1"/>
  <p:tag name="NUMBERFORMAT" val="0"/>
  <p:tag name="LABELFORMAT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A26D8624C0F04FBA8FE4D5DE664A1265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ED959B75DFC400D9A2A16E5FC7D41CD&lt;/guid&gt;&#10;            &lt;repollguid&gt;F0338B9798E943BBBBD1E0923C63F165&lt;/repollguid&gt;&#10;            &lt;sourceid&gt;F86D1D5FBD7443FEA729FA0F2FBF01E5&lt;/sourceid&gt;&#10;            &lt;questiontext&gt;Where one object in space casts a shadow onto another, examples include a lunar and solar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7E0FF2B339A94447817678320444BA8C&lt;/guid&gt;&#10;                    &lt;answertext&gt;ellipse    &lt;/answertext&gt;&#10;                    &lt;valuetype&gt;-1&lt;/valuetype&gt;&#10;                &lt;/answer&gt;&#10;                &lt;answer&gt;&#10;                    &lt;guid&gt;729546F645F941FCB411330DA20751AA&lt;/guid&gt;&#10;                    &lt;answertext&gt;waxing &lt;/answertext&gt;&#10;                    &lt;valuetype&gt;-1&lt;/valuetype&gt;&#10;                &lt;/answer&gt;&#10;                &lt;answer&gt;&#10;                    &lt;guid&gt;BE62425CA2CC4F1C83B132959D830050&lt;/guid&gt;&#10;                    &lt;answertext&gt;waning&lt;/answertext&gt;&#10;                    &lt;valuetype&gt;-1&lt;/valuetype&gt;&#10;                &lt;/answer&gt;&#10;                &lt;answer&gt;&#10;                    &lt;guid&gt;E597EC3B651C49C4B206F00FEDB3FDBE&lt;/guid&gt;&#10;                    &lt;answertext&gt;eclipse&lt;/answertext&gt;&#10;                    &lt;valuetype&gt;1&lt;/valuetype&gt;&#10;                &lt;/answer&gt;&#10;            &lt;/answers&gt;&#10;        &lt;/multichoice&gt;&#10;    &lt;/questions&gt;&#10;&lt;/questionlist&gt;"/>
  <p:tag name="RESULTS" val="Where one object in space casts a shadow onto another, examples include a lunar and solar.&#10;11[;]15[;]11[;]False[;]8[;]&#10;3.27272727272727[;]4[;]1.21287855128421[;]1.47107438016529&#10;2[;]-1[;]ellipse    1[;]ellipse    [;]&#10;1[;]-1[;]waxing 2[;]waxing [;]&#10;0[;]-1[;]waning3[;]waning[;]&#10;8[;]1[;]eclipse4[;]eclipse[;]&#10;"/>
  <p:tag name="HASRESULTS" val="Tru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TPCOUNTDOWNSECONDS" val="3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ULTS" val="A small object from outer space that passes through Earth's atmosphere and reaches the surface&#10;11[;]15[;]11[;]False[;]7[;]&#10;2.36363636363636[;]2[;]0.481045692920835[;]0.231404958677686&#10;0[;]-1[;]comet    1[;]comet    [;]&#10;7[;]1[;]Meteorite2[;]Meteorite[;]&#10;4[;]-1[;]Meteor3[;]Meteor[;]&#10;0[;]-1[;]asteroid 4[;]asteroid [;]&#10;"/>
  <p:tag name="HASRESULTS" val="Tru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A84E8C34A5AE45E58F45AC1559813D19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B6E3A2C1ED9444994341F0BA734879C&lt;/guid&gt;&#10;            &lt;repollguid&gt;A82899B345F849F3845AB48FF73C479D&lt;/repollguid&gt;&#10;            &lt;sourceid&gt;58F9DABEC083421894AAD189F1C5A8D6&lt;/sourceid&gt;&#10;            &lt;questiontext&gt;A small object from outer space that passes through Earth's atmosphere and reaches the surface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0B47B717FFDE4F39ADA7B37F9367D293&lt;/guid&gt;&#10;                    &lt;answertext&gt;comet    &lt;/answertext&gt;&#10;                    &lt;valuetype&gt;-1&lt;/valuetype&gt;&#10;                &lt;/answer&gt;&#10;                &lt;answer&gt;&#10;                    &lt;guid&gt;B182AA0C82204CCFBB5253EE2306F5A3&lt;/guid&gt;&#10;                    &lt;answertext&gt;Meteorite&lt;/answertext&gt;&#10;                    &lt;valuetype&gt;1&lt;/valuetype&gt;&#10;                &lt;/answer&gt;&#10;                &lt;answer&gt;&#10;                    &lt;guid&gt;DD283FE26FB245AA84F8CA4D48139C0B&lt;/guid&gt;&#10;                    &lt;answertext&gt;Meteor&lt;/answertext&gt;&#10;                    &lt;valuetype&gt;-1&lt;/valuetype&gt;&#10;                &lt;/answer&gt;&#10;                &lt;answer&gt;&#10;                    &lt;guid&gt;14FAAC5262EC40F99F746762736680D9&lt;/guid&gt;&#10;                    &lt;answertext&gt;asteroid 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7,6,8,4,32,50,13,4,9,55,1"/>
  <p:tag name="NUMBERFORMAT" val="0"/>
  <p:tag name="LABELFORMAT" val="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TPCOUNTDOWNSECONDS" val="3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2E49E631647E4068B5AD1B938BD4F8B1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58F2275DEFF14E1AA2B833BCEE306941&lt;/guid&gt;&#10;            &lt;repollguid&gt;1FF51E3F34E4436190FCEA992797A181&lt;/repollguid&gt;&#10;            &lt;sourceid&gt;6994FDB6E52F4A56AF38D42560ECDA31&lt;/sourceid&gt;&#10;            &lt;questiontext&gt;A brief streak of light produced by a small particle entering Earth's atmosphere at a high speed - aka  shooting star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55045DA9697E411980C07CCEDDCB1892&lt;/guid&gt;&#10;                    &lt;answertext&gt;comet    &lt;/answertext&gt;&#10;                    &lt;valuetype&gt;-1&lt;/valuetype&gt;&#10;                &lt;/answer&gt;&#10;                &lt;answer&gt;&#10;                    &lt;guid&gt;92C9408B7FA44ADE81FD895A9C03A7E6&lt;/guid&gt;&#10;                    &lt;answertext&gt;Meteorite&lt;/answertext&gt;&#10;                    &lt;valuetype&gt;-1&lt;/valuetype&gt;&#10;                &lt;/answer&gt;&#10;                &lt;answer&gt;&#10;                    &lt;guid&gt;2D30EDE612BC4E6A86A96B47D274AA7E&lt;/guid&gt;&#10;                    &lt;answertext&gt;meteor &lt;/answertext&gt;&#10;                    &lt;valuetype&gt;1&lt;/valuetype&gt;&#10;                &lt;/answer&gt;&#10;                &lt;answer&gt;&#10;                    &lt;guid&gt;BE31974330D743B0AEBC94156EC54317&lt;/guid&gt;&#10;                    &lt;answertext&gt;asteroid &lt;/answertext&gt;&#10;                    &lt;valuetype&gt;-1&lt;/valuetype&gt;&#10;                &lt;/answer&gt;&#10;            &lt;/answers&gt;&#10;        &lt;/multichoice&gt;&#10;    &lt;/questions&gt;&#10;&lt;/questionlist&gt;"/>
  <p:tag name="RESULTS" val="A brief streak of light produced by a small particle entering Earth's atmosphere at a high speed - aka  shooting star&#10;11[;]15[;]11[;]False[;]4[;]&#10;1.72727272727273[;]1[;]0.962091385841669[;]0.925619834710744&#10;7[;]-1[;]comet    1[;]comet    [;]&#10;0[;]-1[;]Meteorite2[;]Meteorite[;]&#10;4[;]1[;]meteor 3[;]meteor [;]&#10;0[;]-1[;]asteroid 4[;]asteroid [;]&#10;"/>
  <p:tag name="HASRESULTS" val="Tru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7,6,8,4,32,50,13,4,9,55,1"/>
  <p:tag name="NUMBERFORMAT" val="0"/>
  <p:tag name="LABELFORMAT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TPCOUNTDOWNSECONDS" val="3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D4AEDD2BFEB14E919D61B046065DF8B6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9DC8F6DF922743038C50B24D0DD2C0AE&lt;/guid&gt;&#10;            &lt;repollguid&gt;BCD2056010204CAEBA0A8AFB7702F71D&lt;/repollguid&gt;&#10;            &lt;sourceid&gt;AEAF70501BA14258BFDEF0B099595C54&lt;/sourceid&gt;&#10;            &lt;questiontext&gt;The part of the lunar cycle where the moon appears to shrink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9FB20CCBAF1A4A1A97E70814174A74ED&lt;/guid&gt;&#10;                    &lt;answertext&gt;waning&lt;/answertext&gt;&#10;                    &lt;valuetype&gt;1&lt;/valuetype&gt;&#10;                &lt;/answer&gt;&#10;                &lt;answer&gt;&#10;                    &lt;guid&gt;C410370AB1514F269910B325BAD2DEFA&lt;/guid&gt;&#10;                    &lt;answertext&gt;ellipse&lt;/answertext&gt;&#10;                    &lt;valuetype&gt;-1&lt;/valuetype&gt;&#10;                &lt;/answer&gt;&#10;                &lt;answer&gt;&#10;                    &lt;guid&gt;5FBD98CEEBE346B9BF9EBAF9D7D117C6&lt;/guid&gt;&#10;                    &lt;answertext&gt;waxing &lt;/answertext&gt;&#10;                    &lt;valuetype&gt;-1&lt;/valuetype&gt;&#10;                &lt;/answer&gt;&#10;                &lt;answer&gt;&#10;                    &lt;guid&gt;1887F6380F034639A0A5D781ABE86C0A&lt;/guid&gt;&#10;                    &lt;answertext&gt;eclipse &lt;/answertext&gt;&#10;                    &lt;valuetype&gt;-1&lt;/valuetype&gt;&#10;                &lt;/answer&gt;&#10;            &lt;/answers&gt;&#10;        &lt;/multichoice&gt;&#10;    &lt;/questions&gt;&#10;&lt;/questionlist&gt;"/>
  <p:tag name="RESULTS" val="The part of the lunar cycle where the moon appears to shrink&#10;11[;]15[;]11[;]False[;]10[;]&#10;1.18181818181818[;]1[;]0.574959574576069[;]0.330578512396694&#10;10[;]1[;]waning1[;]waning[;]&#10;0[;]-1[;]ellipse2[;]ellipse[;]&#10;1[;]-1[;]waxing 3[;]waxing [;]&#10;0[;]-1[;]eclipse 4[;]eclipse [;]&#10;"/>
  <p:tag name="HASRESULTS" val="Tru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7,6,8,4,32,50,13,4,9,55,1"/>
  <p:tag name="NUMBERFORMAT" val="0"/>
  <p:tag name="LABELFORMAT" val="0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TPCOUNTDOWNSECONDS" val="3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RTICIPANTDISPLAY" val="1"/>
  <p:tag name="NUMBERTODISPLAY" val="5"/>
  <p:tag name="SCORECALCULATION" val="1"/>
  <p:tag name="DISPLAYPOINTSLESSTHANONE" val="False"/>
  <p:tag name="CORRECTONLY" val="False"/>
  <p:tag name="TYPE" val="ParticipantLeaderboardSlid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RECTONLY" val="True"/>
  <p:tag name="PARTICIPANTDISPLAY" val="1"/>
  <p:tag name="NUMBERTODISPLAY" val="5"/>
  <p:tag name="SCORECALCULATION" val="1"/>
  <p:tag name="TYPE" val="FastestResponderSlide"/>
  <p:tag name="DISPLAYPOINTSLESSTHANONE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AE2FBF239EA04CFA848EC7239772FD79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17241EE01C9E4358988D7EBC1C1F80F9&lt;/guid&gt;&#10;            &lt;repollguid&gt;A4A60DB344F54EDBA76D4C44FA564BEA&lt;/repollguid&gt;&#10;            &lt;sourceid&gt;6EFAB498DF0E4696876D5D9BAAEF26EC&lt;/sourceid&gt;&#10;            &lt;questiontext&gt;Warm-blooded vertebrates that have hair, specialized teeth, and the females produce milk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5E924BA94AEB44A19E406608A00DCCEA&lt;/guid&gt;&#10;                    &lt;answertext&gt;Birds&lt;/answertext&gt;&#10;                    &lt;valuetype&gt;-1&lt;/valuetype&gt;&#10;                &lt;/answer&gt;&#10;                &lt;answer&gt;&#10;                    &lt;guid&gt;896D757F3EBE4618849A83AD598790AF&lt;/guid&gt;&#10;                    &lt;answertext&gt;Reptiles&lt;/answertext&gt;&#10;                    &lt;valuetype&gt;-1&lt;/valuetype&gt;&#10;                &lt;/answer&gt;&#10;                &lt;answer&gt;&#10;                    &lt;guid&gt;7F934B11A7394A1495D42553C936EEF5&lt;/guid&gt;&#10;                    &lt;answertext&gt;Mammals&lt;/answertext&gt;&#10;                    &lt;valuetype&gt;1&lt;/valuetype&gt;&#10;                &lt;/answer&gt;&#10;                &lt;answer&gt;&#10;                    &lt;guid&gt;18BD36E64CCC4A83A30ADB2242158DB6&lt;/guid&gt;&#10;                    &lt;answertext&gt;sponges&lt;/answertext&gt;&#10;                    &lt;valuetype&gt;-1&lt;/valuetype&gt;&#10;                &lt;/answer&gt;&#10;            &lt;/answers&gt;&#10;        &lt;/multichoice&gt;&#10;    &lt;/questions&gt;&#10;&lt;/questionlist&gt;"/>
  <p:tag name="RESULTS" val="Warm-blooded vertebrates that have hair, specialized teeth, and the females produce milk&#10;11[;]15[;]11[;]False[;]10[;]&#10;2.90909090909091[;]3[;]0.287479787288034[;]0.0826446280991736&#10;0[;]-1[;]Birds1[;]Birds[;]&#10;1[;]-1[;]Reptiles2[;]Reptiles[;]&#10;10[;]1[;]Mammals3[;]Mammals[;]&#10;0[;]-1[;]sponges4[;]sponges[;]&#10;"/>
  <p:tag name="HASRESULTS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7,6,8,4,32,50,13,4,9,55,1"/>
  <p:tag name="COLORTYPE" val="SCHEME"/>
  <p:tag name="LABELFORMAT" val="0"/>
  <p:tag name="NUMBERFORMAT" val="0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7,6,8,4,32,50,13,4,9,55,1"/>
  <p:tag name="NUMBERFORMAT" val="0"/>
  <p:tag name="LABELFORMAT" val="0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TPCOUNTDOWNSECONDS" val="30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3337B70C3EC24966B04E1CF620E0533C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43171473BE04D6EB6C981CE68FB3BAE&lt;/guid&gt;&#10;            &lt;repollguid&gt;D86FDBD40C6844CC980C6EEDB235740B&lt;/repollguid&gt;&#10;            &lt;sourceid&gt;B18E525738B5489D9C8EEE00575D044F&lt;/sourceid&gt;&#10;            &lt;questiontext&gt;The smallest unit that is able to perform the basic functions of life (smallest living unit)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143ACC651F114A24BCFB2E43946D593C&lt;/guid&gt;&#10;                    &lt;answertext&gt;Cell&lt;/answertext&gt;&#10;                    &lt;valuetype&gt;1&lt;/valuetype&gt;&#10;                &lt;/answer&gt;&#10;                &lt;answer&gt;&#10;                    &lt;guid&gt;F9DBF65CBB274E86896F6AF88D020866&lt;/guid&gt;&#10;                    &lt;answertext&gt;Tissue&lt;/answertext&gt;&#10;                    &lt;valuetype&gt;-1&lt;/valuetype&gt;&#10;                &lt;/answer&gt;&#10;                &lt;answer&gt;&#10;                    &lt;guid&gt;A73A828D8E5A4BC0AABCCEF73658B771&lt;/guid&gt;&#10;                    &lt;answertext&gt;Atom&lt;/answertext&gt;&#10;                    &lt;valuetype&gt;-1&lt;/valuetype&gt;&#10;                &lt;/answer&gt;&#10;                &lt;answer&gt;&#10;                    &lt;guid&gt;F700AA2FBDAF4FC9B46337EF7263350B&lt;/guid&gt;&#10;                    &lt;answertext&gt;organ &lt;/answertext&gt;&#10;                    &lt;valuetype&gt;-1&lt;/valuetype&gt;&#10;                &lt;/answer&gt;&#10;            &lt;/answers&gt;&#10;        &lt;/multichoice&gt;&#10;    &lt;/questions&gt;&#10;&lt;/questionlist&gt;"/>
  <p:tag name="RESULTS" val="The smallest unit that is able to perform the basic functions of life (smallest living unit)&#10;11[;]15[;]11[;]False[;]10[;]&#10;1.18181818181818[;]1[;]0.574959574576069[;]0.330578512396694&#10;10[;]1[;]Cell1[;]Cell[;]&#10;0[;]-1[;]Tissue2[;]Tissue[;]&#10;1[;]-1[;]Atom3[;]Atom[;]&#10;0[;]-1[;]organ 4[;]organ [;]&#10;"/>
  <p:tag name="HASRESULTS" val="Tru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7,6,8,4,32,50,13,4,9,55,1"/>
  <p:tag name="NUMBERFORMAT" val="0"/>
  <p:tag name="LABELFORMAT" val="0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TPCOUNTDOWNSECONDS" val="30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2950BB23B8BF4A68929739E955B353B0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FF24BB004C44463087183BCF91D31653&lt;/guid&gt;&#10;            &lt;repollguid&gt;0045E8FE02E54132BE2A6A92E45B231F&lt;/repollguid&gt;&#10;            &lt;sourceid&gt;E6035E7408D14584AB0DD73A6BA360A3&lt;/sourceid&gt;&#10;            &lt;questiontext&gt;A cold-blooded vertebrate that has lungs and skin covered with scales or horny plates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DCBCAC35CD0045F8B6D6C3501F8BF2A9&lt;/guid&gt;&#10;                    &lt;answertext&gt;Amphibian&lt;/answertext&gt;&#10;                    &lt;valuetype&gt;-1&lt;/valuetype&gt;&#10;                &lt;/answer&gt;&#10;                &lt;answer&gt;&#10;                    &lt;guid&gt;A08F9A8555E146E6AEFB2731AF0E92BB&lt;/guid&gt;&#10;                    &lt;answertext&gt;Reptile&lt;/answertext&gt;&#10;                    &lt;valuetype&gt;1&lt;/valuetype&gt;&#10;                &lt;/answer&gt;&#10;                &lt;answer&gt;&#10;                    &lt;guid&gt;05BE2ED1AD4F4E339387461564555DB6&lt;/guid&gt;&#10;                    &lt;answertext&gt;mammal &lt;/answertext&gt;&#10;                    &lt;valuetype&gt;-1&lt;/valuetype&gt;&#10;                &lt;/answer&gt;&#10;                &lt;answer&gt;&#10;                    &lt;guid&gt;FF253A35A41C4A0BB48C19A11BB02DE1&lt;/guid&gt;&#10;                    &lt;answertext&gt;bird&lt;/answertext&gt;&#10;                    &lt;valuetype&gt;-1&lt;/valuetype&gt;&#10;                &lt;/answer&gt;&#10;            &lt;/answers&gt;&#10;        &lt;/multichoice&gt;&#10;    &lt;/questions&gt;&#10;&lt;/questionlist&gt;"/>
  <p:tag name="RESULTS" val="A cold-blooded vertebrate that has lungs and skin covered with scales or horny plates&#10;11[;]15[;]11[;]False[;]8[;]&#10;1.72727272727273[;]2[;]0.445361771415123[;]0.198347107438017&#10;3[;]-1[;]Amphibian1[;]Amphibian[;]&#10;8[;]1[;]Reptile2[;]Reptile[;]&#10;0[;]-1[;]mammal 3[;]mammal [;]&#10;0[;]-1[;]bird4[;]bird[;]&#10;"/>
  <p:tag name="HASRESULTS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7,6,8,4,32,50,13,4,9,55,1"/>
  <p:tag name="NUMBERFORMAT" val="0"/>
  <p:tag name="LABELFORMAT" val="0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TPCOUNTDOWNSECONDS" val="30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472B315F7A064648B1AEBB03C568D321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231518B578EB482EA344B3AD0D7F382A&lt;/guid&gt;&#10;            &lt;repollguid&gt;B33680B6E2A04B52ABBC3AD6CAC4705C&lt;/repollguid&gt;&#10;            &lt;sourceid&gt;F47BDA6413D6428AA206BBDE4E5514D7&lt;/sourceid&gt;&#10;            &lt;questiontext&gt;A characteristic, behavior, or inherited trait that allows a species to be able to survive and reproduce in their particular environment, such as webbed feet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72121300B2FD4E96BF3DCB2BB9668869&lt;/guid&gt;&#10;                    &lt;answertext&gt;adaptation     &lt;/answertext&gt;&#10;                    &lt;valuetype&gt;1&lt;/valuetype&gt;&#10;                &lt;/answer&gt;&#10;                &lt;answer&gt;&#10;                    &lt;guid&gt;D411AF540C5243958F0B4AD4EB3D8D55&lt;/guid&gt;&#10;                    &lt;answertext&gt;phenotype     &lt;/answertext&gt;&#10;                    &lt;valuetype&gt;-1&lt;/valuetype&gt;&#10;                &lt;/answer&gt;&#10;                &lt;answer&gt;&#10;                    &lt;guid&gt;ACDA6637D1AD4217BAD1A1A4386BAE43&lt;/guid&gt;&#10;                    &lt;answertext&gt;genotype     &lt;/answertext&gt;&#10;                    &lt;valuetype&gt;-1&lt;/valuetype&gt;&#10;                &lt;/answer&gt;&#10;                &lt;answer&gt;&#10;                    &lt;guid&gt;B7A641D2E5CB4114B00B1A5BCDE16324&lt;/guid&gt;&#10;                    &lt;answertext&gt;gene &lt;/answertext&gt;&#10;                    &lt;valuetype&gt;-1&lt;/valuetype&gt;&#10;                &lt;/answer&gt;&#10;            &lt;/answers&gt;&#10;        &lt;/multichoice&gt;&#10;    &lt;/questions&gt;&#10;&lt;/questionlist&gt;"/>
  <p:tag name="RESULTS" val="A characteristic, behavior, or inherited trait that allows a species to be able to survive and reproduce in their particular environment, such as webbed feet &#10;10[;]15[;]10[;]False[;]5[;]&#10;1.6[;]1.5[;]0.66332495807108[;]0.44&#10;5[;]1[;]adaptation     1[;]adaptation     [;]&#10;4[;]-1[;]phenotype     2[;]phenotype     [;]&#10;1[;]-1[;]genotype     3[;]genotype     [;]&#10;0[;]-1[;]gene 4[;]gene [;]&#10;"/>
  <p:tag name="HASRESULTS" val="Tru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7,6,8,4,32,50,13,4,9,55,1"/>
  <p:tag name="NUMBERFORMAT" val="0"/>
  <p:tag name="LABELFORMAT" val="0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TPCOUNTDOWNSECONDS" val="30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E0A11AF61FD0467FABA96229DC5413BB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646DCDC422CA4CF5B37C20FD2479254F&lt;/guid&gt;&#10;            &lt;repollguid&gt;AB94BC6CB2E749A986668B775547C3CE&lt;/repollguid&gt;&#10;            &lt;sourceid&gt;0BCE080982934186AD21BC493E857220&lt;/sourceid&gt;&#10;            &lt;questiontext&gt;An animal that does not have a backbone, such as squids, worms, or spiders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EE0ADF2094A54BD8A8CC87FD0AB10F21&lt;/guid&gt;&#10;                    &lt;answertext&gt;lizard     &lt;/answertext&gt;&#10;                    &lt;valuetype&gt;-1&lt;/valuetype&gt;&#10;                &lt;/answer&gt;&#10;                &lt;answer&gt;&#10;                    &lt;guid&gt;23D90B563A034E32B8E582260739A41B&lt;/guid&gt;&#10;                    &lt;answertext&gt;vertebrate&lt;/answertext&gt;&#10;                    &lt;valuetype&gt;-1&lt;/valuetype&gt;&#10;                &lt;/answer&gt;&#10;                &lt;answer&gt;&#10;                    &lt;guid&gt;A26D26224C88438691316ADF9A6798F8&lt;/guid&gt;&#10;                    &lt;answertext&gt;invertebrate  &lt;/answertext&gt;&#10;                    &lt;valuetype&gt;1&lt;/valuetype&gt;&#10;                &lt;/answer&gt;&#10;                &lt;answer&gt;&#10;                    &lt;guid&gt;91786368C4874CC3B5FA86BE041E5B2C&lt;/guid&gt;&#10;                    &lt;answertext&gt;human&lt;/answertext&gt;&#10;                    &lt;valuetype&gt;-1&lt;/valuetype&gt;&#10;                &lt;/answer&gt;&#10;            &lt;/answers&gt;&#10;        &lt;/multichoice&gt;&#10;    &lt;/questions&gt;&#10;&lt;/questionlist&gt;"/>
  <p:tag name="RESULTS" val="An animal that does not have a backbone, such as squids, worms, or spiders&#10;10[;]15[;]10[;]False[;]10[;]&#10;3[;]3[;]0[;]0&#10;0[;]-1[;]lizard     1[;]lizard     [;]&#10;0[;]-1[;]vertebrate2[;]vertebrate[;]&#10;10[;]1[;]invertebrate  3[;]invertebrate  [;]&#10;0[;]-1[;]human4[;]human[;]&#10;"/>
  <p:tag name="HASRESULTS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TPCOUNTDOWNSECONDS" val="30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7,6,8,4,32,50,13,4,9,55,1"/>
  <p:tag name="NUMBERFORMAT" val="0"/>
  <p:tag name="LABELFORMAT" val="0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TPCOUNTDOWNSECONDS" val="30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05961B9B7A2B4138AFA827B8A2D5FED5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A11F172434AE45819C0F3FEEF1493A9E&lt;/guid&gt;&#10;            &lt;repollguid&gt;6D349949B54347A58C8E2D2CFBAD953D&lt;/repollguid&gt;&#10;            &lt;sourceid&gt;C425F93B6D7F4BCC99565093C60E5263&lt;/sourceid&gt;&#10;            &lt;questiontext&gt;This is something that produces a response from an organism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A79AEE5E6A6848B58D25CE4B7961DBC4&lt;/guid&gt;&#10;                    &lt;answertext&gt;behavior    &lt;/answertext&gt;&#10;                    &lt;valuetype&gt;-1&lt;/valuetype&gt;&#10;                &lt;/answer&gt;&#10;                &lt;answer&gt;&#10;                    &lt;guid&gt;995EC72E578A43CF9DE623D7266F127B&lt;/guid&gt;&#10;                    &lt;answertext&gt;stimulus    &lt;/answertext&gt;&#10;                    &lt;valuetype&gt;1&lt;/valuetype&gt;&#10;                &lt;/answer&gt;&#10;                &lt;answer&gt;&#10;                    &lt;guid&gt;B065A1D8AFA44D0AA7D4EC385F59CA73&lt;/guid&gt;&#10;                    &lt;answertext&gt;gene     &lt;/answertext&gt;&#10;                    &lt;valuetype&gt;-1&lt;/valuetype&gt;&#10;                &lt;/answer&gt;&#10;                &lt;answer&gt;&#10;                    &lt;guid&gt;10C8440EF4474706BFD14BE9C77CF883&lt;/guid&gt;&#10;                    &lt;answertext&gt;independent variable &lt;/answertext&gt;&#10;                    &lt;valuetype&gt;-1&lt;/valuetype&gt;&#10;                &lt;/answer&gt;&#10;            &lt;/answers&gt;&#10;        &lt;/multichoice&gt;&#10;    &lt;/questions&gt;&#10;&lt;/questionlist&gt;"/>
  <p:tag name="RESULTS" val="This is something that produces a response from an organism&#10;11[;]15[;]11[;]False[;]5[;]&#10;2[;]2[;]0.738548945875996[;]0.545454545454545&#10;3[;]-1[;]behavior    1[;]behavior    [;]&#10;5[;]1[;]stimulus    2[;]stimulus    [;]&#10;3[;]-1[;]gene     3[;]gene     [;]&#10;0[;]-1[;]independent variable 4[;]independent variable [;]&#10;"/>
  <p:tag name="HASRESULTS" val="Tru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7,6,8,4,32,50,13,4,9,55,1"/>
  <p:tag name="NUMBERFORMAT" val="0"/>
  <p:tag name="LABELFORMAT" val="0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TPCOUNTDOWNSECONDS" val="30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CCAE40DEA5BC46F997B4769BBDA36E29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A2AF5B8287A14818A22925E412840AC2&lt;/guid&gt;&#10;            &lt;repollguid&gt;FBEF395953F14A7DB8E79027A6117E4C&lt;/repollguid&gt;&#10;            &lt;sourceid&gt;7CD73050A163424FB6C89935B5924600&lt;/sourceid&gt;&#10;            &lt;questiontext&gt;The framework of something or how it is put together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06F9784E19E94A1EA41494B7E84B4F90&lt;/guid&gt;&#10;                    &lt;answertext&gt;structure    &lt;/answertext&gt;&#10;                    &lt;valuetype&gt;1&lt;/valuetype&gt;&#10;                &lt;/answer&gt;&#10;                &lt;answer&gt;&#10;                    &lt;guid&gt;F1F55D669C8F4406A65C19F63BFF4A2C&lt;/guid&gt;&#10;                    &lt;answertext&gt;solid   &lt;/answertext&gt;&#10;                    &lt;valuetype&gt;-1&lt;/valuetype&gt;&#10;                &lt;/answer&gt;&#10;                &lt;answer&gt;&#10;                    &lt;guid&gt;F9DFC29FE69A4163933DC734136BAC0A&lt;/guid&gt;&#10;                    &lt;answertext&gt;blueprint   &lt;/answertext&gt;&#10;                    &lt;valuetype&gt;-1&lt;/valuetype&gt;&#10;                &lt;/answer&gt;&#10;                &lt;answer&gt;&#10;                    &lt;guid&gt;636F3F58B60A4A5696509354FEF8C795&lt;/guid&gt;&#10;                    &lt;answertext&gt;function&lt;/answertext&gt;&#10;                    &lt;valuetype&gt;-1&lt;/valuetype&gt;&#10;                &lt;/answer&gt;&#10;            &lt;/answers&gt;&#10;        &lt;/multichoice&gt;&#10;    &lt;/questions&gt;&#10;&lt;/questionlist&gt;"/>
  <p:tag name="RESULTS" val="The framework of something or how it is put together&#10;11[;]15[;]11[;]False[;]6[;]&#10;2.18181818181818[;]1[;]1.33608531424537[;]1.78512396694215&#10;6[;]1[;]structure    1[;]structure    [;]&#10;0[;]-1[;]solid   2[;]solid   [;]&#10;2[;]-1[;]blueprint   3[;]blueprint   [;]&#10;3[;]-1[;]function4[;]function[;]&#10;"/>
  <p:tag name="HASRESULTS" val="Tr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69ECF863F9804371966F097DA67EB7FD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FD7A1717CD8345DC8A73995C7A470E37&lt;/guid&gt;&#10;            &lt;repollguid&gt;11D678DD35E04A0BB42CC29478E2456C&lt;/repollguid&gt;&#10;            &lt;sourceid&gt;512DB7284F00440B8B784DC0B6A4C054&lt;/sourceid&gt;&#10;            &lt;questiontext&gt;The part of the lunar cycle where the Moon appears to grow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607CC69A65CC4EF898D0F96A299C1E50&lt;/guid&gt;&#10;                    &lt;answertext&gt;waning   &lt;/answertext&gt;&#10;                    &lt;valuetype&gt;-1&lt;/valuetype&gt;&#10;                &lt;/answer&gt;&#10;                &lt;answer&gt;&#10;                    &lt;guid&gt;4BA9874AA9224517AD7C220108D2E3F1&lt;/guid&gt;&#10;                    &lt;answertext&gt;ellipse  &lt;/answertext&gt;&#10;                    &lt;valuetype&gt;-1&lt;/valuetype&gt;&#10;                &lt;/answer&gt;&#10;                &lt;answer&gt;&#10;                    &lt;guid&gt;4C1437186D144491956B1BEA8915FD03&lt;/guid&gt;&#10;                    &lt;answertext&gt;waxing  &lt;/answertext&gt;&#10;                    &lt;valuetype&gt;1&lt;/valuetype&gt;&#10;                &lt;/answer&gt;&#10;                &lt;answer&gt;&#10;                    &lt;guid&gt;F938908E8DFD447DB693E55E3EC773B0&lt;/guid&gt;&#10;                    &lt;answertext&gt;eclipse&lt;/answertext&gt;&#10;                    &lt;valuetype&gt;-1&lt;/valuetype&gt;&#10;                &lt;/answer&gt;&#10;            &lt;/answers&gt;&#10;        &lt;/multichoice&gt;&#10;    &lt;/questions&gt;&#10;&lt;/questionlist&gt;"/>
  <p:tag name="RESULTS" val="The part of the lunar cycle where the Moon appears to grow&#10;11[;]15[;]11[;]False[;]8[;]&#10;2.63636363636364[;]3[;]0.642824346533225[;]0.413223140495868&#10;1[;]-1[;]waning   1[;]waning   [;]&#10;2[;]-1[;]ellipse  2[;]ellipse  [;]&#10;8[;]1[;]waxing  3[;]waxing  [;]&#10;0[;]-1[;]eclipse4[;]eclipse[;]&#10;"/>
  <p:tag name="HASRESULTS" val="Tru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7,6,8,4,32,50,13,4,9,55,1"/>
  <p:tag name="NUMBERFORMAT" val="0"/>
  <p:tag name="LABELFORMAT" val="0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TPCOUNTDOWNSECONDS" val="30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RTICIPANTDISPLAY" val="1"/>
  <p:tag name="NUMBERTODISPLAY" val="5"/>
  <p:tag name="SCORECALCULATION" val="1"/>
  <p:tag name="DISPLAYPOINTSLESSTHANONE" val="False"/>
  <p:tag name="CORRECTONLY" val="False"/>
  <p:tag name="TYPE" val="ParticipantLeaderboardSlid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RECTONLY" val="True"/>
  <p:tag name="PARTICIPANTDISPLAY" val="1"/>
  <p:tag name="NUMBERTODISPLAY" val="5"/>
  <p:tag name="SCORECALCULATION" val="1"/>
  <p:tag name="TYPE" val="FastestResponderSlide"/>
  <p:tag name="DISPLAYPOINTSLESSTHANONE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742C0611D09B45E8B3E15E18EB2CF959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78EAB7EAC9664BA1B399C2A42A683DA2&lt;/guid&gt;&#10;            &lt;repollguid&gt;0328C6FACB73403BA1CFBE90D39FCEFA&lt;/repollguid&gt;&#10;            &lt;sourceid&gt;16F27D9B2346413E83BA97EDB8090052&lt;/sourceid&gt;&#10;            &lt;questiontext&gt;A structure made of DNA that is found in the nucleus of a cell that contains genes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377B1325F813476786B684BD2B2813F6&lt;/guid&gt;&#10;                    &lt;answertext&gt;meiosis     &lt;/answertext&gt;&#10;                    &lt;valuetype&gt;-1&lt;/valuetype&gt;&#10;                &lt;/answer&gt;&#10;                &lt;answer&gt;&#10;                    &lt;guid&gt;D0B025FD2EAC4375B4F20E9139A9F3CC&lt;/guid&gt;&#10;                    &lt;answertext&gt;Punnett square     &lt;/answertext&gt;&#10;                    &lt;valuetype&gt;-1&lt;/valuetype&gt;&#10;                &lt;/answer&gt;&#10;                &lt;answer&gt;&#10;                    &lt;guid&gt;82C48ECC9F8144469C13AA5BDD229170&lt;/guid&gt;&#10;                    &lt;answertext&gt;phenotype   &lt;/answertext&gt;&#10;                    &lt;valuetype&gt;-1&lt;/valuetype&gt;&#10;                &lt;/answer&gt;&#10;                &lt;answer&gt;&#10;                    &lt;guid&gt;D5D6CA5D99284DCF8B2A91CE98048965&lt;/guid&gt;&#10;                    &lt;answertext&gt;chromosome&lt;/answertext&gt;&#10;                    &lt;valuetype&gt;1&lt;/valuetype&gt;&#10;                &lt;/answer&gt;&#10;            &lt;/answers&gt;&#10;        &lt;/multichoice&gt;&#10;    &lt;/questions&gt;&#10;&lt;/questionlist&gt;"/>
  <p:tag name="RESULTS" val="A structure made of DNA that is found in the nucleus of a cell that contains genes&#10;11[;]15[;]11[;]False[;]6[;]&#10;3.27272727272727[;]4[;]0.962091385841669[;]0.925619834710744&#10;1[;]-1[;]meiosis     1[;]meiosis     [;]&#10;1[;]-1[;]Punnett square     2[;]Punnett square     [;]&#10;3[;]-1[;]phenotype   3[;]phenotype   [;]&#10;6[;]1[;]chromosome4[;]chromosome[;]&#10;"/>
  <p:tag name="HASRESULTS" val="Tru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7,6,8,4,32,50,13,4,9,55,1"/>
  <p:tag name="NUMBERFORMAT" val="0"/>
  <p:tag name="LABELFORMAT" val="0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TPCOUNTDOWNSECONDS" val="30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631A25E2C9F147B6AE6FF62B7022F59E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7F1DCAD9BB9447A5A6505C22C017D74A&lt;/guid&gt;&#10;            &lt;repollguid&gt;05FF6835EC6948778BD781F9B3BB4CE2&lt;/repollguid&gt;&#10;            &lt;sourceid&gt;B18033C8BAEF49C68C656FF0B9DE3449&lt;/sourceid&gt;&#10;            &lt;questiontext&gt;A trait that shows up in the physical appearance of a person even if only one copy is present in the genotype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7F757866FB434478BC8FF68216AA9A8B&lt;/guid&gt;&#10;                    &lt;answertext&gt;gene    &lt;/answertext&gt;&#10;                    &lt;valuetype&gt;-1&lt;/valuetype&gt;&#10;                &lt;/answer&gt;&#10;                &lt;answer&gt;&#10;                    &lt;guid&gt;5B016F91AD45475AA7B7C4A0C9992ED5&lt;/guid&gt;&#10;                    &lt;answertext&gt;genotype    &lt;/answertext&gt;&#10;                    &lt;valuetype&gt;-1&lt;/valuetype&gt;&#10;                &lt;/answer&gt;&#10;                &lt;answer&gt;&#10;                    &lt;guid&gt;81F9142E590A4F74AFC1954DF2F6F370&lt;/guid&gt;&#10;                    &lt;answertext&gt;dominant trait    &lt;/answertext&gt;&#10;                    &lt;valuetype&gt;1&lt;/valuetype&gt;&#10;                &lt;/answer&gt;&#10;                &lt;answer&gt;&#10;                    &lt;guid&gt;B1C19F78FBC84C48B954830B3DFD2FD4&lt;/guid&gt;&#10;                    &lt;answertext&gt;recessive trait &lt;/answertext&gt;&#10;                    &lt;valuetype&gt;-1&lt;/valuetype&gt;&#10;                &lt;/answer&gt;&#10;            &lt;/answers&gt;&#10;        &lt;/multichoice&gt;&#10;    &lt;/questions&gt;&#10;&lt;/questionlist&gt;"/>
  <p:tag name="RESULTS" val="A trait that shows up in the physical appearance of a person even if only one copy is present in the genotype&#10;11[;]15[;]11[;]False[;]7[;]&#10;3.36363636363636[;]3[;]0.481045692920835[;]0.231404958677686&#10;0[;]-1[;]gene    1[;]gene    [;]&#10;0[;]-1[;]genotype    2[;]genotype    [;]&#10;7[;]1[;]dominant trait    3[;]dominant trait    [;]&#10;4[;]-1[;]recessive trait 4[;]recessive trait [;]&#10;"/>
  <p:tag name="HASRESULTS" val="Tru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7,6,8,4,32,50,13,4,9,55,1"/>
  <p:tag name="NUMBERFORMAT" val="0"/>
  <p:tag name="LABELFORMAT" val="0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TPCOUNTDOWNSECONDS" val="30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A428399E6F1C421B90ED86BCF2F0CC72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ADD56395F795436FAE1570D07DE08C6C&lt;/guid&gt;&#10;            &lt;repollguid&gt;19BF8355C95C4304BE6448977E899117&lt;/repollguid&gt;&#10;            &lt;sourceid&gt;6E7D289EE8F24ADAADC88DBCBB3BEBBD&lt;/sourceid&gt;&#10;            &lt;questiontext&gt;Any change made to DNA that affects the characteristics of the organism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C99441635AD5435DACFE1F73E70C114E&lt;/guid&gt;&#10;                    &lt;answertext&gt;homeostasis     &lt;/answertext&gt;&#10;                    &lt;valuetype&gt;-1&lt;/valuetype&gt;&#10;                &lt;/answer&gt;&#10;                &lt;answer&gt;&#10;                    &lt;guid&gt;4A63BFA40AA044F2B89D09B11C7D4505&lt;/guid&gt;&#10;                    &lt;answertext&gt;phenotype      &lt;/answertext&gt;&#10;                    &lt;valuetype&gt;-1&lt;/valuetype&gt;&#10;                &lt;/answer&gt;&#10;                &lt;answer&gt;&#10;                    &lt;guid&gt;BBB0BC5AF3B145FB803EE778F41BF36D&lt;/guid&gt;&#10;                    &lt;answertext&gt;mutation     &lt;/answertext&gt;&#10;                    &lt;valuetype&gt;1&lt;/valuetype&gt;&#10;                &lt;/answer&gt;&#10;                &lt;answer&gt;&#10;                    &lt;guid&gt;735A380956E449DC8BF83A4770F761E1&lt;/guid&gt;&#10;                    &lt;answertext&gt;stimulus &lt;/answertext&gt;&#10;                    &lt;valuetype&gt;-1&lt;/valuetype&gt;&#10;                &lt;/answer&gt;&#10;            &lt;/answers&gt;&#10;        &lt;/multichoice&gt;&#10;    &lt;/questions&gt;&#10;&lt;/questionlist&gt;"/>
  <p:tag name="RESULTS" val="Any change made to DNA that affects the characteristics of the organism &#10;10[;]15[;]10[;]False[;]7[;]&#10;2.5[;]3[;]0.806225774829855[;]0.65&#10;2[;]-1[;]homeostasis     1[;]homeostasis     [;]&#10;1[;]-1[;]phenotype      2[;]phenotype      [;]&#10;7[;]1[;]mutation     3[;]mutation     [;]&#10;0[;]-1[;]stimulus 4[;]stimulus [;]&#10;"/>
  <p:tag name="HASRESULTS" val="Tru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7,6,8,4,32,50,13,4,9,55,1"/>
  <p:tag name="NUMBERFORMAT" val="0"/>
  <p:tag name="LABELFORMAT" val="0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7,6,8,4,32,50,13,4,9,55,1"/>
  <p:tag name="NUMBERFORMAT" val="0"/>
  <p:tag name="LABELFORMAT" val="0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TPCOUNTDOWNSECONDS" val="30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449EC95499F747979F31ED6E10EBE083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5A1CEABF0B264AFCA5365E0D8CFE0CC4&lt;/guid&gt;&#10;            &lt;repollguid&gt;8911E381E7A7470087C4A4418EB42148&lt;/repollguid&gt;&#10;            &lt;sourceid&gt;8AFDCE06206242AEAC638579BF4F5C6E&lt;/sourceid&gt;&#10;            &lt;questiontext&gt;A chart used to show the probability of how genes may combine and be passed to offspring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A652D291E9BF45DEB5CCB9CE83716831&lt;/guid&gt;&#10;                    &lt;answertext&gt;data table     &lt;/answertext&gt;&#10;                    &lt;valuetype&gt;-1&lt;/valuetype&gt;&#10;                &lt;/answer&gt;&#10;                &lt;answer&gt;&#10;                    &lt;guid&gt;47F42C5C61724C459D79D23F34EBC4AD&lt;/guid&gt;&#10;                    &lt;answertext&gt;Punnett square    &lt;/answertext&gt;&#10;                    &lt;valuetype&gt;1&lt;/valuetype&gt;&#10;                &lt;/answer&gt;&#10;                &lt;answer&gt;&#10;                    &lt;guid&gt;8F78F76B070D4D4680AD0CF1CE420E69&lt;/guid&gt;&#10;                    &lt;answertext&gt;experiment     &lt;/answertext&gt;&#10;                    &lt;valuetype&gt;-1&lt;/valuetype&gt;&#10;                &lt;/answer&gt;&#10;                &lt;answer&gt;&#10;                    &lt;guid&gt;A2E595B1E6F745758A7B805DDE240080&lt;/guid&gt;&#10;                    &lt;answertext&gt;characteristic&lt;/answertext&gt;&#10;                    &lt;valuetype&gt;-1&lt;/valuetype&gt;&#10;                &lt;/answer&gt;&#10;            &lt;/answers&gt;&#10;        &lt;/multichoice&gt;&#10;    &lt;/questions&gt;&#10;&lt;/questionlist&gt;"/>
  <p:tag name="RESULTS" val="A chart used to show the probability of how genes may combine and be passed to offspring&#10;10[;]15[;]10[;]False[;]10[;]&#10;2[;]2[;]0[;]0&#10;0[;]-1[;]data table     1[;]data table     [;]&#10;10[;]1[;]Punnett square    2[;]Punnett square    [;]&#10;0[;]-1[;]experiment     3[;]experiment     [;]&#10;0[;]-1[;]characteristic4[;]characteristic[;]&#10;"/>
  <p:tag name="HASRESULTS" val="Tru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7,6,8,4,32,50,13,4,9,55,1"/>
  <p:tag name="NUMBERFORMAT" val="0"/>
  <p:tag name="LABELFORMAT" val="0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TPCOUNTDOWNSECONDS" val="30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3AEE37E985F643B99FFDDB3D80AF9619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2CE15F94B2FF43DD8A0B1A0846266872&lt;/guid&gt;&#10;            &lt;repollguid&gt;D02E32A2DA5D4B59945CB76754C27924&lt;/repollguid&gt;&#10;            &lt;sourceid&gt;92FAB81CB1AD4A7493BC5A12430C4D6D&lt;/sourceid&gt;&#10;            &lt;questiontext&gt;The genetic make-up of an organism; all the genes that an organism has (Bb)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67637737939D48DFA55426D6BE1FB064&lt;/guid&gt;&#10;                    &lt;answertext&gt;genotype      &lt;/answertext&gt;&#10;                    &lt;valuetype&gt;1&lt;/valuetype&gt;&#10;                &lt;/answer&gt;&#10;                &lt;answer&gt;&#10;                    &lt;guid&gt;CCB92B51837A4CEDB52D458BEBC1409C&lt;/guid&gt;&#10;                    &lt;answertext&gt;meiosis      &lt;/answertext&gt;&#10;                    &lt;valuetype&gt;-1&lt;/valuetype&gt;&#10;                &lt;/answer&gt;&#10;                &lt;answer&gt;&#10;                    &lt;guid&gt;554E5AF8C59D450F9AB8E101B3DD064B&lt;/guid&gt;&#10;                    &lt;answertext&gt;density       &lt;/answertext&gt;&#10;                    &lt;valuetype&gt;-1&lt;/valuetype&gt;&#10;                &lt;/answer&gt;&#10;                &lt;answer&gt;&#10;                    &lt;guid&gt;3B06FA0FAF194E678B9B8B52B01AFCCD&lt;/guid&gt;&#10;                    &lt;answertext&gt;phenotype&lt;/answertext&gt;&#10;                    &lt;valuetype&gt;-1&lt;/valuetype&gt;&#10;                &lt;/answer&gt;&#10;            &lt;/answers&gt;&#10;        &lt;/multichoice&gt;&#10;    &lt;/questions&gt;&#10;&lt;/questionlist&gt;"/>
  <p:tag name="RESULTS" val="The genetic make-up of an organism; all the genes that an organism has (Bb)&#10;11[;]15[;]11[;]False[;]8[;]&#10;1.81818181818182[;]1[;]1.33608531424537[;]1.78512396694215&#10;8[;]1[;]genotype      1[;]genotype      [;]&#10;0[;]-1[;]meiosis      2[;]meiosis      [;]&#10;0[;]-1[;]density       3[;]density       [;]&#10;3[;]-1[;]phenotype4[;]phenotype[;]&#10;"/>
  <p:tag name="HASRESULTS" val="Tru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7,6,8,4,32,50,13,4,9,55,1"/>
  <p:tag name="NUMBERFORMAT" val="0"/>
  <p:tag name="LABELFORMAT" val="0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859</Words>
  <Application>Microsoft Office PowerPoint</Application>
  <PresentationFormat>On-screen Show (4:3)</PresentationFormat>
  <Paragraphs>299</Paragraphs>
  <Slides>38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0" baseType="lpstr">
      <vt:lpstr>Office Theme</vt:lpstr>
      <vt:lpstr>Microsoft Graph Chart</vt:lpstr>
      <vt:lpstr>Spring Semester Review</vt:lpstr>
      <vt:lpstr>Where one object in space casts a shadow onto another, examples include a lunar and solar.</vt:lpstr>
      <vt:lpstr>The part of the lunar cycle where the Moon appears to grow</vt:lpstr>
      <vt:lpstr>A group of small, solid, rocky bodies that orbit the Sun between the inner and outer planets (Mars and Jupiter)</vt:lpstr>
      <vt:lpstr>A small icy body that orbits the Sun and produces a tail of gas and dust</vt:lpstr>
      <vt:lpstr>A small object from outer space that passes through Earth's atmosphere and reaches the surface</vt:lpstr>
      <vt:lpstr>A brief streak of light produced by a small particle entering Earth's atmosphere at a high speed - aka  shooting star</vt:lpstr>
      <vt:lpstr>The part of the lunar cycle where the moon appears to shrink</vt:lpstr>
      <vt:lpstr>Participant Leaders</vt:lpstr>
      <vt:lpstr>Fastest Responders</vt:lpstr>
      <vt:lpstr>Warm-blooded vertebrates that have hair, specialized teeth, and the females produce milk</vt:lpstr>
      <vt:lpstr>The smallest unit that is able to perform the basic functions of life (smallest living unit)</vt:lpstr>
      <vt:lpstr>A cold-blooded vertebrate that has lungs and skin covered with scales or horny plates</vt:lpstr>
      <vt:lpstr>A characteristic, behavior, or inherited trait that allows a species to be able to survive and reproduce in their particular environment, such as webbed feet </vt:lpstr>
      <vt:lpstr>An animal that does not have a backbone, such as squids, worms, or spiders</vt:lpstr>
      <vt:lpstr>This is something that produces a response from an organism</vt:lpstr>
      <vt:lpstr>The framework of something or how it is put together</vt:lpstr>
      <vt:lpstr>Participant Leaders</vt:lpstr>
      <vt:lpstr>Fastest Responders</vt:lpstr>
      <vt:lpstr>A structure made of DNA that is found in the nucleus of a cell that contains genes</vt:lpstr>
      <vt:lpstr>A trait that shows up in the physical appearance of a person even if only one copy is present in the genotype</vt:lpstr>
      <vt:lpstr>Any change made to DNA that affects the characteristics of the organism </vt:lpstr>
      <vt:lpstr>A chart used to show the probability of how genes may combine and be passed to offspring</vt:lpstr>
      <vt:lpstr>The genetic make-up of an organism; all the genes that an organism has (Bb)</vt:lpstr>
      <vt:lpstr>The process that takes place when a sperm and an egg combine to form one new cell</vt:lpstr>
      <vt:lpstr>A form of cell division that occurs in reproductive cells - produces sperm in males and eggs in females </vt:lpstr>
      <vt:lpstr>Participant Leaders</vt:lpstr>
      <vt:lpstr>Fastest Responders</vt:lpstr>
      <vt:lpstr>A system that breaks down food and changes it to energy and materials that the body uses, consists of stomach and intestines</vt:lpstr>
      <vt:lpstr>A system that regulates the body's response to internal and external stimuli</vt:lpstr>
      <vt:lpstr>A condition in which an organism or cell maintains a relatively stable environment (when all the systems work together correctly)</vt:lpstr>
      <vt:lpstr>A system that protects the body from disease and consists of lymph nodes and white blood cells</vt:lpstr>
      <vt:lpstr>A system that brings oxygen into the body and removes carbon dioxide, consists of trachea, nose, and lungs</vt:lpstr>
      <vt:lpstr>A system that carries oxygen rich blood and nutrients to the cells and removes carbon dioxide</vt:lpstr>
      <vt:lpstr>A system that works with the skeletal system to help the body move and includes voluntary and involuntary types</vt:lpstr>
      <vt:lpstr>Participant Leaders</vt:lpstr>
      <vt:lpstr>Fastest Responders</vt:lpstr>
      <vt:lpstr>What movie would you like to see after the test?</vt:lpstr>
    </vt:vector>
  </TitlesOfParts>
  <Company>Union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Spring Semester Review</dc:title>
  <dc:creator>Union Public School System</dc:creator>
  <cp:lastModifiedBy>Union Public School System</cp:lastModifiedBy>
  <cp:revision>16</cp:revision>
  <dcterms:created xsi:type="dcterms:W3CDTF">2014-05-27T22:26:26Z</dcterms:created>
  <dcterms:modified xsi:type="dcterms:W3CDTF">2014-05-28T22:41:03Z</dcterms:modified>
</cp:coreProperties>
</file>